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82" r:id="rId3"/>
    <p:sldId id="259" r:id="rId4"/>
    <p:sldId id="277" r:id="rId5"/>
    <p:sldId id="281" r:id="rId6"/>
    <p:sldId id="261" r:id="rId7"/>
    <p:sldId id="262" r:id="rId8"/>
    <p:sldId id="285" r:id="rId9"/>
    <p:sldId id="257" r:id="rId10"/>
    <p:sldId id="280" r:id="rId11"/>
    <p:sldId id="276" r:id="rId12"/>
    <p:sldId id="278" r:id="rId13"/>
    <p:sldId id="264" r:id="rId14"/>
    <p:sldId id="286" r:id="rId15"/>
    <p:sldId id="279" r:id="rId16"/>
    <p:sldId id="269" r:id="rId17"/>
    <p:sldId id="271" r:id="rId18"/>
    <p:sldId id="273" r:id="rId19"/>
    <p:sldId id="274" r:id="rId20"/>
    <p:sldId id="283"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D5DA"/>
    <a:srgbClr val="017E99"/>
    <a:srgbClr val="C3E8EB"/>
    <a:srgbClr val="72C9D0"/>
    <a:srgbClr val="B4E2E6"/>
    <a:srgbClr val="80CFD4"/>
    <a:srgbClr val="22D9FE"/>
    <a:srgbClr val="F4E90C"/>
    <a:srgbClr val="D0832E"/>
    <a:srgbClr val="DB9E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978" autoAdjust="0"/>
    <p:restoredTop sz="94660"/>
  </p:normalViewPr>
  <p:slideViewPr>
    <p:cSldViewPr snapToGrid="0">
      <p:cViewPr varScale="1">
        <p:scale>
          <a:sx n="90" d="100"/>
          <a:sy n="90" d="100"/>
        </p:scale>
        <p:origin x="-656" y="-11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22/07/20</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22/07/20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22/07/20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22/07/20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22/07/20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22/07/20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22/07/20</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22/07/20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22/07/20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22/07/20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22/07/20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22/07/20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22/07/20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22/07/20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22/07/20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22/07/20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22/07/20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77346A"/>
            </a:gs>
            <a:gs pos="100000">
              <a:srgbClr val="221D45"/>
            </a:gs>
          </a:gsLst>
          <a:path path="circle">
            <a:fillToRect l="100000" t="100000"/>
          </a:path>
          <a:tileRect r="-100000" b="-100000"/>
        </a:gradFill>
        <a:effectLst/>
      </p:bgPr>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22/07/20</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eg"/><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eg"/><Relationship Id="rId3"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80CFD4"/>
            </a:gs>
            <a:gs pos="100000">
              <a:srgbClr val="B4E2E6"/>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FDFA330-0B40-4636-94AF-1ED494A2C7C1}"/>
              </a:ext>
            </a:extLst>
          </p:cNvPr>
          <p:cNvPicPr>
            <a:picLocks noChangeAspect="1"/>
          </p:cNvPicPr>
          <p:nvPr/>
        </p:nvPicPr>
        <p:blipFill>
          <a:blip r:embed="rId2"/>
          <a:stretch>
            <a:fillRect/>
          </a:stretch>
        </p:blipFill>
        <p:spPr>
          <a:xfrm>
            <a:off x="4287699" y="-397073"/>
            <a:ext cx="8510605" cy="7336059"/>
          </a:xfrm>
          <a:prstGeom prst="rect">
            <a:avLst/>
          </a:prstGeom>
        </p:spPr>
      </p:pic>
      <p:pic>
        <p:nvPicPr>
          <p:cNvPr id="19" name="Picture 18">
            <a:extLst>
              <a:ext uri="{FF2B5EF4-FFF2-40B4-BE49-F238E27FC236}">
                <a16:creationId xmlns:a16="http://schemas.microsoft.com/office/drawing/2014/main" xmlns="" id="{2AFC04E1-2162-4D3D-A2DE-6E1EA739FB52}"/>
              </a:ext>
            </a:extLst>
          </p:cNvPr>
          <p:cNvPicPr>
            <a:picLocks noChangeAspect="1"/>
          </p:cNvPicPr>
          <p:nvPr/>
        </p:nvPicPr>
        <p:blipFill rotWithShape="1">
          <a:blip r:embed="rId3"/>
          <a:srcRect l="25855" t="18209" r="34572" b="18209"/>
          <a:stretch/>
        </p:blipFill>
        <p:spPr>
          <a:xfrm>
            <a:off x="586556" y="0"/>
            <a:ext cx="6400800" cy="6858000"/>
          </a:xfrm>
          <a:prstGeom prst="rect">
            <a:avLst/>
          </a:prstGeom>
        </p:spPr>
      </p:pic>
      <p:sp>
        <p:nvSpPr>
          <p:cNvPr id="13" name="Rectangle 12">
            <a:extLst>
              <a:ext uri="{FF2B5EF4-FFF2-40B4-BE49-F238E27FC236}">
                <a16:creationId xmlns:a16="http://schemas.microsoft.com/office/drawing/2014/main" xmlns="" id="{6A418483-7367-4E2A-8665-565A7E9752AF}"/>
              </a:ext>
            </a:extLst>
          </p:cNvPr>
          <p:cNvSpPr/>
          <p:nvPr/>
        </p:nvSpPr>
        <p:spPr>
          <a:xfrm>
            <a:off x="0" y="0"/>
            <a:ext cx="98713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13">
            <a:extLst>
              <a:ext uri="{FF2B5EF4-FFF2-40B4-BE49-F238E27FC236}">
                <a16:creationId xmlns:a16="http://schemas.microsoft.com/office/drawing/2014/main" xmlns="" id="{372E3B5E-09F4-4AA9-9B24-BA06238BF675}"/>
              </a:ext>
            </a:extLst>
          </p:cNvPr>
          <p:cNvSpPr/>
          <p:nvPr/>
        </p:nvSpPr>
        <p:spPr>
          <a:xfrm>
            <a:off x="5183625" y="3079738"/>
            <a:ext cx="6689116" cy="2277547"/>
          </a:xfrm>
          <a:prstGeom prst="rect">
            <a:avLst/>
          </a:prstGeom>
          <a:noFill/>
        </p:spPr>
        <p:txBody>
          <a:bodyPr wrap="square" lIns="91440" tIns="45720" rIns="91440" bIns="45720">
            <a:spAutoFit/>
          </a:bodyPr>
          <a:lstStyle/>
          <a:p>
            <a:pPr algn="ctr"/>
            <a:r>
              <a:rPr lang="en-US" sz="7700" dirty="0">
                <a:ln w="0"/>
                <a:solidFill>
                  <a:srgbClr val="017E99"/>
                </a:solidFill>
                <a:effectLst>
                  <a:outerShdw blurRad="38100" dist="19050" dir="2700000" algn="tl" rotWithShape="0">
                    <a:schemeClr val="dk1">
                      <a:alpha val="40000"/>
                    </a:schemeClr>
                  </a:outerShdw>
                </a:effectLst>
                <a:latin typeface="+mj-lt"/>
                <a:ea typeface="Open Sans ExtraBold" panose="020B0906030804020204" pitchFamily="34" charset="0"/>
                <a:cs typeface="Open Sans ExtraBold" panose="020B0906030804020204" pitchFamily="34" charset="0"/>
              </a:rPr>
              <a:t>HOMES</a:t>
            </a:r>
            <a:r>
              <a:rPr lang="en-US" sz="7700" dirty="0">
                <a:ln w="0"/>
                <a:solidFill>
                  <a:srgbClr val="E72582"/>
                </a:solidFill>
                <a:effectLst>
                  <a:outerShdw blurRad="38100" dist="19050" dir="2700000" algn="tl" rotWithShape="0">
                    <a:schemeClr val="dk1">
                      <a:alpha val="40000"/>
                    </a:schemeClr>
                  </a:outerShdw>
                </a:effectLst>
                <a:latin typeface="+mj-lt"/>
                <a:ea typeface="Open Sans ExtraBold" panose="020B0906030804020204" pitchFamily="34" charset="0"/>
                <a:cs typeface="Open Sans ExtraBold" panose="020B0906030804020204" pitchFamily="34" charset="0"/>
              </a:rPr>
              <a:t> </a:t>
            </a:r>
            <a:r>
              <a:rPr lang="en-US" sz="7700" cap="none" spc="0" dirty="0">
                <a:ln w="0"/>
                <a:solidFill>
                  <a:schemeClr val="bg1"/>
                </a:solidFill>
                <a:effectLst>
                  <a:outerShdw blurRad="38100" dist="19050" dir="2700000" algn="tl" rotWithShape="0">
                    <a:schemeClr val="dk1">
                      <a:alpha val="40000"/>
                    </a:schemeClr>
                  </a:outerShdw>
                </a:effectLst>
                <a:latin typeface="+mj-lt"/>
                <a:ea typeface="Open Sans" panose="020B0606030504020204" pitchFamily="34" charset="0"/>
                <a:cs typeface="Open Sans" panose="020B0606030504020204" pitchFamily="34" charset="0"/>
              </a:rPr>
              <a:t>FOR</a:t>
            </a:r>
          </a:p>
          <a:p>
            <a:pPr algn="ctr"/>
            <a:r>
              <a:rPr lang="en-US" sz="6200" dirty="0">
                <a:ln w="0"/>
                <a:solidFill>
                  <a:schemeClr val="bg1"/>
                </a:solidFill>
                <a:effectLst>
                  <a:outerShdw blurRad="38100" dist="19050" dir="2700000" algn="tl" rotWithShape="0">
                    <a:schemeClr val="dk1">
                      <a:alpha val="40000"/>
                    </a:schemeClr>
                  </a:outerShdw>
                </a:effectLst>
                <a:latin typeface="+mj-lt"/>
                <a:ea typeface="Open Sans" panose="020B0606030504020204" pitchFamily="34" charset="0"/>
                <a:cs typeface="Open Sans" panose="020B0606030504020204" pitchFamily="34" charset="0"/>
              </a:rPr>
              <a:t>EVERY </a:t>
            </a:r>
            <a:r>
              <a:rPr lang="en-US" sz="6200" dirty="0">
                <a:ln w="0"/>
                <a:solidFill>
                  <a:srgbClr val="017E99"/>
                </a:solidFill>
                <a:effectLst>
                  <a:outerShdw blurRad="38100" dist="19050" dir="2700000" algn="tl" rotWithShape="0">
                    <a:schemeClr val="dk1">
                      <a:alpha val="40000"/>
                    </a:schemeClr>
                  </a:outerShdw>
                </a:effectLst>
                <a:latin typeface="+mj-lt"/>
                <a:ea typeface="Open Sans ExtraBold" panose="020B0906030804020204" pitchFamily="34" charset="0"/>
                <a:cs typeface="Open Sans ExtraBold" panose="020B0906030804020204" pitchFamily="34" charset="0"/>
              </a:rPr>
              <a:t>WOMEN</a:t>
            </a:r>
            <a:endParaRPr lang="en-US" sz="6200" cap="none" spc="0" dirty="0">
              <a:ln w="0"/>
              <a:solidFill>
                <a:srgbClr val="017E99"/>
              </a:solidFill>
              <a:effectLst>
                <a:outerShdw blurRad="38100" dist="19050" dir="2700000" algn="tl" rotWithShape="0">
                  <a:schemeClr val="dk1">
                    <a:alpha val="40000"/>
                  </a:schemeClr>
                </a:outerShdw>
              </a:effectLst>
              <a:latin typeface="+mj-lt"/>
              <a:ea typeface="Open Sans ExtraBold" panose="020B0906030804020204" pitchFamily="34" charset="0"/>
              <a:cs typeface="Open Sans ExtraBold" panose="020B0906030804020204" pitchFamily="34" charset="0"/>
            </a:endParaRPr>
          </a:p>
        </p:txBody>
      </p:sp>
      <p:sp>
        <p:nvSpPr>
          <p:cNvPr id="21" name="Rectangle 20">
            <a:extLst>
              <a:ext uri="{FF2B5EF4-FFF2-40B4-BE49-F238E27FC236}">
                <a16:creationId xmlns:a16="http://schemas.microsoft.com/office/drawing/2014/main" xmlns="" id="{3D599899-B84B-4831-A9F5-17472C3CFEA3}"/>
              </a:ext>
            </a:extLst>
          </p:cNvPr>
          <p:cNvSpPr/>
          <p:nvPr/>
        </p:nvSpPr>
        <p:spPr>
          <a:xfrm>
            <a:off x="286326" y="247447"/>
            <a:ext cx="11619346" cy="6384264"/>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a:extLst>
              <a:ext uri="{FF2B5EF4-FFF2-40B4-BE49-F238E27FC236}">
                <a16:creationId xmlns:a16="http://schemas.microsoft.com/office/drawing/2014/main" xmlns="" id="{8D8E2EDC-E11C-40E9-81EB-BD9EF7E22F39}"/>
              </a:ext>
            </a:extLst>
          </p:cNvPr>
          <p:cNvSpPr/>
          <p:nvPr/>
        </p:nvSpPr>
        <p:spPr>
          <a:xfrm>
            <a:off x="406601" y="5367356"/>
            <a:ext cx="4212007" cy="1077218"/>
          </a:xfrm>
          <a:prstGeom prst="rect">
            <a:avLst/>
          </a:prstGeom>
          <a:noFill/>
        </p:spPr>
        <p:txBody>
          <a:bodyPr wrap="square" lIns="91440" tIns="45720" rIns="91440" bIns="45720">
            <a:spAutoFit/>
          </a:bodyPr>
          <a:lstStyle/>
          <a:p>
            <a:r>
              <a:rPr lang="en-US" sz="3200" dirty="0">
                <a:solidFill>
                  <a:schemeClr val="tx1">
                    <a:lumMod val="50000"/>
                    <a:lumOff val="50000"/>
                  </a:schemeClr>
                </a:solidFill>
                <a:latin typeface="Vladimir Script" panose="03050402040407070305" pitchFamily="66" charset="0"/>
                <a:ea typeface="Open Sans ExtraBold" panose="020B0906030804020204" pitchFamily="34" charset="0"/>
                <a:cs typeface="Open Sans ExtraBold" panose="020B0906030804020204" pitchFamily="34" charset="0"/>
              </a:rPr>
              <a:t>A Sangeeta </a:t>
            </a:r>
            <a:r>
              <a:rPr lang="en-US" sz="3200" dirty="0" err="1">
                <a:solidFill>
                  <a:schemeClr val="tx1">
                    <a:lumMod val="50000"/>
                    <a:lumOff val="50000"/>
                  </a:schemeClr>
                </a:solidFill>
                <a:latin typeface="Vladimir Script" panose="03050402040407070305" pitchFamily="66" charset="0"/>
                <a:ea typeface="Open Sans ExtraBold" panose="020B0906030804020204" pitchFamily="34" charset="0"/>
                <a:cs typeface="Open Sans ExtraBold" panose="020B0906030804020204" pitchFamily="34" charset="0"/>
              </a:rPr>
              <a:t>Ahir</a:t>
            </a:r>
            <a:r>
              <a:rPr lang="en-US" sz="3200" dirty="0">
                <a:solidFill>
                  <a:schemeClr val="tx1">
                    <a:lumMod val="50000"/>
                    <a:lumOff val="50000"/>
                  </a:schemeClr>
                </a:solidFill>
                <a:latin typeface="Vladimir Script" panose="03050402040407070305" pitchFamily="66" charset="0"/>
                <a:ea typeface="Open Sans ExtraBold" panose="020B0906030804020204" pitchFamily="34" charset="0"/>
                <a:cs typeface="Open Sans ExtraBold" panose="020B0906030804020204" pitchFamily="34" charset="0"/>
              </a:rPr>
              <a:t> Initiative</a:t>
            </a:r>
            <a:endParaRPr lang="en-US" sz="3200" b="1" cap="none" spc="0" dirty="0">
              <a:ln w="0"/>
              <a:solidFill>
                <a:schemeClr val="tx1">
                  <a:lumMod val="50000"/>
                  <a:lumOff val="50000"/>
                </a:schemeClr>
              </a:solidFill>
              <a:effectLst>
                <a:outerShdw blurRad="38100" dist="19050" dir="2700000" algn="tl" rotWithShape="0">
                  <a:schemeClr val="dk1">
                    <a:alpha val="40000"/>
                  </a:schemeClr>
                </a:outerShdw>
              </a:effectLst>
              <a:latin typeface="Vladimir Script" panose="03050402040407070305" pitchFamily="66" charset="0"/>
              <a:ea typeface="Open Sans ExtraBold" panose="020B0906030804020204" pitchFamily="34" charset="0"/>
              <a:cs typeface="Open Sans ExtraBold" panose="020B0906030804020204" pitchFamily="34" charset="0"/>
            </a:endParaRPr>
          </a:p>
        </p:txBody>
      </p:sp>
      <p:pic>
        <p:nvPicPr>
          <p:cNvPr id="6" name="Picture 5">
            <a:extLst>
              <a:ext uri="{FF2B5EF4-FFF2-40B4-BE49-F238E27FC236}">
                <a16:creationId xmlns:a16="http://schemas.microsoft.com/office/drawing/2014/main" xmlns="" id="{1E40E89A-1EB1-4BC0-BC1A-E4D6183EB814}"/>
              </a:ext>
            </a:extLst>
          </p:cNvPr>
          <p:cNvPicPr>
            <a:picLocks noChangeAspect="1"/>
          </p:cNvPicPr>
          <p:nvPr/>
        </p:nvPicPr>
        <p:blipFill>
          <a:blip r:embed="rId4"/>
          <a:stretch>
            <a:fillRect/>
          </a:stretch>
        </p:blipFill>
        <p:spPr>
          <a:xfrm>
            <a:off x="406601" y="1420386"/>
            <a:ext cx="3701143" cy="3701143"/>
          </a:xfrm>
          <a:prstGeom prst="rect">
            <a:avLst/>
          </a:prstGeom>
        </p:spPr>
      </p:pic>
    </p:spTree>
    <p:extLst>
      <p:ext uri="{BB962C8B-B14F-4D97-AF65-F5344CB8AC3E}">
        <p14:creationId xmlns:p14="http://schemas.microsoft.com/office/powerpoint/2010/main" val="135063537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80CFD4"/>
            </a:gs>
            <a:gs pos="100000">
              <a:srgbClr val="B4E2E6"/>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29A6A2C-890A-4151-A925-38D52A9B1A5C}"/>
              </a:ext>
            </a:extLst>
          </p:cNvPr>
          <p:cNvSpPr/>
          <p:nvPr/>
        </p:nvSpPr>
        <p:spPr>
          <a:xfrm>
            <a:off x="10408356" y="0"/>
            <a:ext cx="1225110" cy="1625600"/>
          </a:xfrm>
          <a:prstGeom prst="rect">
            <a:avLst/>
          </a:prstGeom>
          <a:solidFill>
            <a:schemeClr val="bg1"/>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n w="0"/>
              <a:solidFill>
                <a:schemeClr val="tx1"/>
              </a:solidFill>
              <a:effectLst>
                <a:outerShdw blurRad="38100" dist="19050" dir="2700000" algn="tl" rotWithShape="0">
                  <a:schemeClr val="dk1">
                    <a:alpha val="40000"/>
                  </a:schemeClr>
                </a:outerShdw>
              </a:effectLst>
            </a:endParaRPr>
          </a:p>
        </p:txBody>
      </p:sp>
      <p:pic>
        <p:nvPicPr>
          <p:cNvPr id="8" name="Picture 7">
            <a:extLst>
              <a:ext uri="{FF2B5EF4-FFF2-40B4-BE49-F238E27FC236}">
                <a16:creationId xmlns:a16="http://schemas.microsoft.com/office/drawing/2014/main" xmlns="" id="{2A3C6CC2-01CD-41F4-87B7-E191E8B2F860}"/>
              </a:ext>
            </a:extLst>
          </p:cNvPr>
          <p:cNvPicPr>
            <a:picLocks noChangeAspect="1"/>
          </p:cNvPicPr>
          <p:nvPr/>
        </p:nvPicPr>
        <p:blipFill>
          <a:blip r:embed="rId2"/>
          <a:stretch>
            <a:fillRect/>
          </a:stretch>
        </p:blipFill>
        <p:spPr>
          <a:xfrm>
            <a:off x="5436461" y="2427110"/>
            <a:ext cx="7049050" cy="4699367"/>
          </a:xfrm>
          <a:prstGeom prst="rect">
            <a:avLst/>
          </a:prstGeom>
        </p:spPr>
      </p:pic>
      <p:sp>
        <p:nvSpPr>
          <p:cNvPr id="10" name="Rectangle 9">
            <a:extLst>
              <a:ext uri="{FF2B5EF4-FFF2-40B4-BE49-F238E27FC236}">
                <a16:creationId xmlns:a16="http://schemas.microsoft.com/office/drawing/2014/main" xmlns="" id="{6AEB8EDE-B1AA-4C70-909E-13F63CFF4D80}"/>
              </a:ext>
            </a:extLst>
          </p:cNvPr>
          <p:cNvSpPr/>
          <p:nvPr/>
        </p:nvSpPr>
        <p:spPr>
          <a:xfrm>
            <a:off x="408896" y="1355804"/>
            <a:ext cx="8128440" cy="3477875"/>
          </a:xfrm>
          <a:prstGeom prst="rect">
            <a:avLst/>
          </a:prstGeom>
          <a:noFill/>
          <a:ln>
            <a:noFill/>
          </a:ln>
        </p:spPr>
        <p:txBody>
          <a:bodyPr wrap="square" lIns="91440" tIns="45720" rIns="91440" bIns="45720">
            <a:spAutoFit/>
          </a:bodyPr>
          <a:lstStyle/>
          <a:p>
            <a:pPr marL="285750" indent="-285750">
              <a:buFont typeface="Wingdings" panose="05000000000000000000" pitchFamily="2" charset="2"/>
              <a:buChar char="ü"/>
            </a:pPr>
            <a:r>
              <a:rPr lang="en-US" sz="2000" dirty="0">
                <a:solidFill>
                  <a:schemeClr val="tx1">
                    <a:lumMod val="65000"/>
                    <a:lumOff val="35000"/>
                  </a:schemeClr>
                </a:solidFill>
                <a:latin typeface="+mj-lt"/>
                <a:ea typeface="Open Sans" panose="020B0606030504020204" pitchFamily="34" charset="0"/>
                <a:cs typeface="Open Sans" panose="020B0606030504020204" pitchFamily="34" charset="0"/>
              </a:rPr>
              <a:t>The first WISH program started in Mumbai, India as a pilot project for housing.</a:t>
            </a:r>
          </a:p>
          <a:p>
            <a:pPr marL="285750" indent="-285750">
              <a:buFont typeface="Wingdings" panose="05000000000000000000" pitchFamily="2" charset="2"/>
              <a:buChar char="ü"/>
            </a:pPr>
            <a:endParaRPr lang="en-US" sz="2000" dirty="0">
              <a:solidFill>
                <a:schemeClr val="tx1">
                  <a:lumMod val="65000"/>
                  <a:lumOff val="35000"/>
                </a:schemeClr>
              </a:solidFill>
              <a:latin typeface="+mj-lt"/>
              <a:ea typeface="Open Sans" panose="020B0606030504020204" pitchFamily="34" charset="0"/>
              <a:cs typeface="Open Sans" panose="020B0606030504020204" pitchFamily="34" charset="0"/>
            </a:endParaRPr>
          </a:p>
          <a:p>
            <a:pPr marL="285750" indent="-285750">
              <a:buFont typeface="Wingdings" panose="05000000000000000000" pitchFamily="2" charset="2"/>
              <a:buChar char="ü"/>
            </a:pPr>
            <a:r>
              <a:rPr lang="en-US" sz="2000" dirty="0">
                <a:solidFill>
                  <a:schemeClr val="tx1">
                    <a:lumMod val="65000"/>
                    <a:lumOff val="35000"/>
                  </a:schemeClr>
                </a:solidFill>
                <a:latin typeface="+mj-lt"/>
                <a:ea typeface="Open Sans" panose="020B0606030504020204" pitchFamily="34" charset="0"/>
                <a:cs typeface="Open Sans" panose="020B0606030504020204" pitchFamily="34" charset="0"/>
              </a:rPr>
              <a:t>This way WISH allows women to support </a:t>
            </a:r>
          </a:p>
          <a:p>
            <a:r>
              <a:rPr lang="en-US" sz="2000" dirty="0">
                <a:solidFill>
                  <a:schemeClr val="tx1">
                    <a:lumMod val="65000"/>
                    <a:lumOff val="35000"/>
                  </a:schemeClr>
                </a:solidFill>
                <a:latin typeface="+mj-lt"/>
                <a:ea typeface="Open Sans" panose="020B0606030504020204" pitchFamily="34" charset="0"/>
                <a:cs typeface="Open Sans" panose="020B0606030504020204" pitchFamily="34" charset="0"/>
              </a:rPr>
              <a:t>    other women to get their own home</a:t>
            </a:r>
          </a:p>
          <a:p>
            <a:pPr marL="285750" indent="-285750">
              <a:buFont typeface="Wingdings" panose="05000000000000000000" pitchFamily="2" charset="2"/>
              <a:buChar char="ü"/>
            </a:pPr>
            <a:endParaRPr lang="en-US" sz="2000" dirty="0">
              <a:solidFill>
                <a:schemeClr val="tx1">
                  <a:lumMod val="65000"/>
                  <a:lumOff val="35000"/>
                </a:schemeClr>
              </a:solidFill>
              <a:latin typeface="+mj-lt"/>
              <a:ea typeface="Open Sans" panose="020B0606030504020204" pitchFamily="34" charset="0"/>
              <a:cs typeface="Open Sans" panose="020B0606030504020204" pitchFamily="34" charset="0"/>
            </a:endParaRPr>
          </a:p>
          <a:p>
            <a:pPr marL="285750" indent="-285750">
              <a:buFont typeface="Wingdings" panose="05000000000000000000" pitchFamily="2" charset="2"/>
              <a:buChar char="ü"/>
            </a:pPr>
            <a:r>
              <a:rPr lang="en-US" sz="2000" dirty="0">
                <a:solidFill>
                  <a:schemeClr val="tx1">
                    <a:lumMod val="65000"/>
                    <a:lumOff val="35000"/>
                  </a:schemeClr>
                </a:solidFill>
                <a:latin typeface="+mj-lt"/>
                <a:ea typeface="Open Sans" panose="020B0606030504020204" pitchFamily="34" charset="0"/>
                <a:cs typeface="Open Sans" panose="020B0606030504020204" pitchFamily="34" charset="0"/>
              </a:rPr>
              <a:t>WISH can be replicated anywhere in</a:t>
            </a:r>
          </a:p>
          <a:p>
            <a:r>
              <a:rPr lang="en-US" sz="2000" dirty="0">
                <a:solidFill>
                  <a:schemeClr val="tx1">
                    <a:lumMod val="65000"/>
                    <a:lumOff val="35000"/>
                  </a:schemeClr>
                </a:solidFill>
                <a:latin typeface="+mj-lt"/>
                <a:ea typeface="Open Sans" panose="020B0606030504020204" pitchFamily="34" charset="0"/>
                <a:cs typeface="Open Sans" panose="020B0606030504020204" pitchFamily="34" charset="0"/>
              </a:rPr>
              <a:t>    the world.</a:t>
            </a:r>
          </a:p>
          <a:p>
            <a:pPr marL="285750" indent="-285750">
              <a:buFont typeface="Wingdings" panose="05000000000000000000" pitchFamily="2" charset="2"/>
              <a:buChar char="ü"/>
            </a:pPr>
            <a:endParaRPr lang="en-US" sz="2000" dirty="0">
              <a:solidFill>
                <a:schemeClr val="tx1">
                  <a:lumMod val="65000"/>
                  <a:lumOff val="35000"/>
                </a:schemeClr>
              </a:solidFill>
              <a:latin typeface="+mj-lt"/>
              <a:ea typeface="Open Sans" panose="020B0606030504020204" pitchFamily="34" charset="0"/>
              <a:cs typeface="Open Sans" panose="020B0606030504020204" pitchFamily="34" charset="0"/>
            </a:endParaRPr>
          </a:p>
          <a:p>
            <a:pPr marL="285750" indent="-285750">
              <a:buFont typeface="Wingdings" panose="05000000000000000000" pitchFamily="2" charset="2"/>
              <a:buChar char="ü"/>
            </a:pPr>
            <a:r>
              <a:rPr lang="en-US" sz="2000" dirty="0">
                <a:solidFill>
                  <a:schemeClr val="tx1">
                    <a:lumMod val="65000"/>
                    <a:lumOff val="35000"/>
                  </a:schemeClr>
                </a:solidFill>
                <a:latin typeface="+mj-lt"/>
                <a:ea typeface="Open Sans" panose="020B0606030504020204" pitchFamily="34" charset="0"/>
                <a:cs typeface="Open Sans" panose="020B0606030504020204" pitchFamily="34" charset="0"/>
              </a:rPr>
              <a:t>Other WISH programs are in</a:t>
            </a:r>
          </a:p>
          <a:p>
            <a:r>
              <a:rPr lang="en-US" sz="2000" dirty="0">
                <a:solidFill>
                  <a:schemeClr val="tx1">
                    <a:lumMod val="65000"/>
                    <a:lumOff val="35000"/>
                  </a:schemeClr>
                </a:solidFill>
                <a:latin typeface="+mj-lt"/>
                <a:ea typeface="Open Sans" panose="020B0606030504020204" pitchFamily="34" charset="0"/>
                <a:cs typeface="Open Sans" panose="020B0606030504020204" pitchFamily="34" charset="0"/>
              </a:rPr>
              <a:t>    development</a:t>
            </a:r>
          </a:p>
        </p:txBody>
      </p:sp>
      <p:sp>
        <p:nvSpPr>
          <p:cNvPr id="14" name="Rectangle 13">
            <a:extLst>
              <a:ext uri="{FF2B5EF4-FFF2-40B4-BE49-F238E27FC236}">
                <a16:creationId xmlns:a16="http://schemas.microsoft.com/office/drawing/2014/main" xmlns="" id="{4833D4DD-C158-4246-8E8A-8D11B26E6F28}"/>
              </a:ext>
            </a:extLst>
          </p:cNvPr>
          <p:cNvSpPr/>
          <p:nvPr/>
        </p:nvSpPr>
        <p:spPr>
          <a:xfrm>
            <a:off x="376637" y="177059"/>
            <a:ext cx="7807808" cy="954107"/>
          </a:xfrm>
          <a:prstGeom prst="rect">
            <a:avLst/>
          </a:prstGeom>
          <a:noFill/>
          <a:ln>
            <a:noFill/>
          </a:ln>
        </p:spPr>
        <p:txBody>
          <a:bodyPr wrap="square" lIns="91440" tIns="45720" rIns="91440" bIns="45720">
            <a:spAutoFit/>
          </a:bodyPr>
          <a:lstStyle/>
          <a:p>
            <a:r>
              <a:rPr lang="en-US" sz="3600" dirty="0">
                <a:ln w="18415" cmpd="sng">
                  <a:noFill/>
                  <a:prstDash val="solid"/>
                </a:ln>
                <a:solidFill>
                  <a:srgbClr val="017E99"/>
                </a:solidFill>
                <a:latin typeface="+mj-lt"/>
                <a:ea typeface="Open Sans ExtraBold" panose="020B0906030804020204" pitchFamily="34" charset="0"/>
                <a:cs typeface="Open Sans ExtraBold" panose="020B0906030804020204" pitchFamily="34" charset="0"/>
              </a:rPr>
              <a:t>Wish City </a:t>
            </a:r>
            <a:endParaRPr lang="en-IN" sz="3600" dirty="0">
              <a:ln w="18415" cmpd="sng">
                <a:noFill/>
                <a:prstDash val="solid"/>
              </a:ln>
              <a:solidFill>
                <a:srgbClr val="017E99"/>
              </a:solidFill>
              <a:latin typeface="+mj-lt"/>
              <a:ea typeface="Open Sans ExtraBold" panose="020B0906030804020204" pitchFamily="34" charset="0"/>
              <a:cs typeface="Open Sans ExtraBold" panose="020B0906030804020204" pitchFamily="34" charset="0"/>
            </a:endParaRPr>
          </a:p>
          <a:p>
            <a:r>
              <a:rPr lang="en-IN" sz="2000" dirty="0">
                <a:ln w="18415" cmpd="sng">
                  <a:noFill/>
                  <a:prstDash val="solid"/>
                </a:ln>
                <a:solidFill>
                  <a:srgbClr val="017E99"/>
                </a:solidFill>
                <a:latin typeface="+mj-lt"/>
                <a:ea typeface="Open Sans ExtraBold" panose="020B0906030804020204" pitchFamily="34" charset="0"/>
                <a:cs typeface="Open Sans ExtraBold" panose="020B0906030804020204" pitchFamily="34" charset="0"/>
              </a:rPr>
              <a:t>India’s first digital city exclusively for women</a:t>
            </a:r>
            <a:endParaRPr lang="en-US" sz="4000" dirty="0">
              <a:ln w="18415" cmpd="sng">
                <a:noFill/>
                <a:prstDash val="solid"/>
              </a:ln>
              <a:solidFill>
                <a:srgbClr val="017E99"/>
              </a:solidFill>
              <a:latin typeface="+mj-lt"/>
              <a:ea typeface="Open Sans ExtraBold" panose="020B0906030804020204" pitchFamily="34" charset="0"/>
              <a:cs typeface="Open Sans ExtraBold" panose="020B0906030804020204" pitchFamily="34" charset="0"/>
            </a:endParaRPr>
          </a:p>
        </p:txBody>
      </p:sp>
      <p:pic>
        <p:nvPicPr>
          <p:cNvPr id="2" name="Picture 1">
            <a:extLst>
              <a:ext uri="{FF2B5EF4-FFF2-40B4-BE49-F238E27FC236}">
                <a16:creationId xmlns:a16="http://schemas.microsoft.com/office/drawing/2014/main" xmlns="" id="{68D6770D-F5EA-4659-A8AC-407D12E4CEA5}"/>
              </a:ext>
            </a:extLst>
          </p:cNvPr>
          <p:cNvPicPr>
            <a:picLocks noChangeAspect="1"/>
          </p:cNvPicPr>
          <p:nvPr/>
        </p:nvPicPr>
        <p:blipFill>
          <a:blip r:embed="rId3"/>
          <a:stretch>
            <a:fillRect/>
          </a:stretch>
        </p:blipFill>
        <p:spPr>
          <a:xfrm>
            <a:off x="10497537" y="280719"/>
            <a:ext cx="1046748" cy="1046748"/>
          </a:xfrm>
          <a:prstGeom prst="rect">
            <a:avLst/>
          </a:prstGeom>
        </p:spPr>
      </p:pic>
    </p:spTree>
    <p:extLst>
      <p:ext uri="{BB962C8B-B14F-4D97-AF65-F5344CB8AC3E}">
        <p14:creationId xmlns:p14="http://schemas.microsoft.com/office/powerpoint/2010/main" val="117433888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80CFD4"/>
            </a:gs>
            <a:gs pos="100000">
              <a:srgbClr val="B4E2E6"/>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8C5D30A6-06A3-4025-B869-5E235B7CCFA1}"/>
              </a:ext>
            </a:extLst>
          </p:cNvPr>
          <p:cNvSpPr/>
          <p:nvPr/>
        </p:nvSpPr>
        <p:spPr>
          <a:xfrm>
            <a:off x="10408356" y="0"/>
            <a:ext cx="1225110" cy="1625600"/>
          </a:xfrm>
          <a:prstGeom prst="rect">
            <a:avLst/>
          </a:prstGeom>
          <a:solidFill>
            <a:schemeClr val="bg1"/>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n w="0"/>
              <a:solidFill>
                <a:schemeClr val="tx1"/>
              </a:solidFill>
              <a:effectLst>
                <a:outerShdw blurRad="38100" dist="19050" dir="2700000" algn="tl" rotWithShape="0">
                  <a:schemeClr val="dk1">
                    <a:alpha val="40000"/>
                  </a:schemeClr>
                </a:outerShdw>
              </a:effectLst>
            </a:endParaRPr>
          </a:p>
        </p:txBody>
      </p:sp>
      <p:pic>
        <p:nvPicPr>
          <p:cNvPr id="26" name="Picture 25">
            <a:extLst>
              <a:ext uri="{FF2B5EF4-FFF2-40B4-BE49-F238E27FC236}">
                <a16:creationId xmlns:a16="http://schemas.microsoft.com/office/drawing/2014/main" xmlns="" id="{C4DA9BEC-4C62-4BBC-AD80-4629A94BEA7A}"/>
              </a:ext>
            </a:extLst>
          </p:cNvPr>
          <p:cNvPicPr>
            <a:picLocks noChangeAspect="1"/>
          </p:cNvPicPr>
          <p:nvPr/>
        </p:nvPicPr>
        <p:blipFill>
          <a:blip r:embed="rId2"/>
          <a:stretch>
            <a:fillRect/>
          </a:stretch>
        </p:blipFill>
        <p:spPr>
          <a:xfrm>
            <a:off x="2529843" y="3767437"/>
            <a:ext cx="6896479" cy="3297930"/>
          </a:xfrm>
          <a:prstGeom prst="rect">
            <a:avLst/>
          </a:prstGeom>
        </p:spPr>
      </p:pic>
      <p:sp>
        <p:nvSpPr>
          <p:cNvPr id="9" name="TextBox 8">
            <a:extLst>
              <a:ext uri="{FF2B5EF4-FFF2-40B4-BE49-F238E27FC236}">
                <a16:creationId xmlns:a16="http://schemas.microsoft.com/office/drawing/2014/main" xmlns="" id="{FFE5E3E8-342D-457A-843C-A93717E13989}"/>
              </a:ext>
            </a:extLst>
          </p:cNvPr>
          <p:cNvSpPr txBox="1"/>
          <p:nvPr/>
        </p:nvSpPr>
        <p:spPr>
          <a:xfrm>
            <a:off x="4291011" y="4770071"/>
            <a:ext cx="3374145" cy="1292662"/>
          </a:xfrm>
          <a:prstGeom prst="rect">
            <a:avLst/>
          </a:prstGeom>
          <a:noFill/>
        </p:spPr>
        <p:txBody>
          <a:bodyPr wrap="square" rtlCol="0">
            <a:spAutoFit/>
          </a:bodyPr>
          <a:lstStyle/>
          <a:p>
            <a:pPr algn="ctr"/>
            <a:r>
              <a:rPr lang="en-US" sz="2000" dirty="0">
                <a:solidFill>
                  <a:srgbClr val="017E99"/>
                </a:solidFill>
                <a:latin typeface="+mj-lt"/>
                <a:ea typeface="Open Sans" panose="020B0606030504020204" pitchFamily="34" charset="0"/>
                <a:cs typeface="Open Sans" panose="020B0606030504020204" pitchFamily="34" charset="0"/>
              </a:rPr>
              <a:t>This project is for Women, who didn’t gather courage to buy home</a:t>
            </a:r>
            <a:r>
              <a:rPr lang="en-US" sz="2000" b="1" dirty="0">
                <a:solidFill>
                  <a:srgbClr val="017E99"/>
                </a:solidFill>
                <a:latin typeface="+mj-lt"/>
                <a:ea typeface="Open Sans" panose="020B0606030504020204" pitchFamily="34" charset="0"/>
                <a:cs typeface="Open Sans" panose="020B0606030504020204" pitchFamily="34" charset="0"/>
              </a:rPr>
              <a:t> </a:t>
            </a:r>
          </a:p>
          <a:p>
            <a:pPr algn="ctr"/>
            <a:r>
              <a:rPr lang="en-US" b="1" dirty="0">
                <a:solidFill>
                  <a:srgbClr val="017E99"/>
                </a:solidFill>
                <a:latin typeface="+mj-lt"/>
                <a:ea typeface="Open Sans" panose="020B0606030504020204" pitchFamily="34" charset="0"/>
                <a:cs typeface="Open Sans" panose="020B0606030504020204" pitchFamily="34" charset="0"/>
              </a:rPr>
              <a:t>for herself due to :</a:t>
            </a:r>
          </a:p>
        </p:txBody>
      </p:sp>
      <p:cxnSp>
        <p:nvCxnSpPr>
          <p:cNvPr id="11" name="Elbow Connector 10">
            <a:extLst>
              <a:ext uri="{FF2B5EF4-FFF2-40B4-BE49-F238E27FC236}">
                <a16:creationId xmlns:a16="http://schemas.microsoft.com/office/drawing/2014/main" xmlns="" id="{94FAE0B8-4EEB-4299-9A67-D6FBDB1FE74F}"/>
              </a:ext>
            </a:extLst>
          </p:cNvPr>
          <p:cNvCxnSpPr>
            <a:cxnSpLocks/>
            <a:stCxn id="26" idx="1"/>
            <a:endCxn id="12" idx="2"/>
          </p:cNvCxnSpPr>
          <p:nvPr/>
        </p:nvCxnSpPr>
        <p:spPr>
          <a:xfrm rot="10800000">
            <a:off x="1404549" y="4370640"/>
            <a:ext cx="1125294" cy="1045762"/>
          </a:xfrm>
          <a:prstGeom prst="bentConnector2">
            <a:avLst/>
          </a:prstGeom>
          <a:ln w="190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 name="TextBox 11">
            <a:extLst>
              <a:ext uri="{FF2B5EF4-FFF2-40B4-BE49-F238E27FC236}">
                <a16:creationId xmlns:a16="http://schemas.microsoft.com/office/drawing/2014/main" xmlns="" id="{F7D758AC-2BC8-4B09-A325-7F7D8CE1FD6B}"/>
              </a:ext>
            </a:extLst>
          </p:cNvPr>
          <p:cNvSpPr txBox="1"/>
          <p:nvPr/>
        </p:nvSpPr>
        <p:spPr>
          <a:xfrm>
            <a:off x="424239" y="3354977"/>
            <a:ext cx="1960620" cy="1015663"/>
          </a:xfrm>
          <a:prstGeom prst="rect">
            <a:avLst/>
          </a:prstGeom>
          <a:noFill/>
        </p:spPr>
        <p:txBody>
          <a:bodyPr wrap="square" rtlCol="0">
            <a:spAutoFit/>
          </a:bodyPr>
          <a:lstStyle/>
          <a:p>
            <a:pPr algn="ctr"/>
            <a:r>
              <a:rPr lang="en-US" sz="2000" dirty="0">
                <a:solidFill>
                  <a:schemeClr val="tx1">
                    <a:lumMod val="65000"/>
                    <a:lumOff val="35000"/>
                  </a:schemeClr>
                </a:solidFill>
                <a:latin typeface="+mj-lt"/>
                <a:ea typeface="Open Sans" panose="020B0606030504020204" pitchFamily="34" charset="0"/>
                <a:cs typeface="Open Sans" panose="020B0606030504020204" pitchFamily="34" charset="0"/>
              </a:rPr>
              <a:t>Higher valuation of the properties</a:t>
            </a:r>
          </a:p>
        </p:txBody>
      </p:sp>
      <p:cxnSp>
        <p:nvCxnSpPr>
          <p:cNvPr id="13" name="Elbow Connector 15">
            <a:extLst>
              <a:ext uri="{FF2B5EF4-FFF2-40B4-BE49-F238E27FC236}">
                <a16:creationId xmlns:a16="http://schemas.microsoft.com/office/drawing/2014/main" xmlns="" id="{0A816279-CA85-4074-BAB9-FBF24F79DD98}"/>
              </a:ext>
            </a:extLst>
          </p:cNvPr>
          <p:cNvCxnSpPr>
            <a:cxnSpLocks/>
            <a:endCxn id="16" idx="3"/>
          </p:cNvCxnSpPr>
          <p:nvPr/>
        </p:nvCxnSpPr>
        <p:spPr>
          <a:xfrm rot="16200000" flipV="1">
            <a:off x="3153774" y="2948110"/>
            <a:ext cx="1718667" cy="935512"/>
          </a:xfrm>
          <a:prstGeom prst="bentConnector2">
            <a:avLst/>
          </a:prstGeom>
          <a:ln w="190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6" name="TextBox 15">
            <a:extLst>
              <a:ext uri="{FF2B5EF4-FFF2-40B4-BE49-F238E27FC236}">
                <a16:creationId xmlns:a16="http://schemas.microsoft.com/office/drawing/2014/main" xmlns="" id="{4D2603BA-B2BF-4DBF-BB2B-35EF57637816}"/>
              </a:ext>
            </a:extLst>
          </p:cNvPr>
          <p:cNvSpPr txBox="1"/>
          <p:nvPr/>
        </p:nvSpPr>
        <p:spPr>
          <a:xfrm>
            <a:off x="1411751" y="2202589"/>
            <a:ext cx="2133600" cy="707886"/>
          </a:xfrm>
          <a:prstGeom prst="rect">
            <a:avLst/>
          </a:prstGeom>
          <a:noFill/>
        </p:spPr>
        <p:txBody>
          <a:bodyPr wrap="square" rtlCol="0">
            <a:spAutoFit/>
          </a:bodyPr>
          <a:lstStyle/>
          <a:p>
            <a:pPr algn="ctr"/>
            <a:r>
              <a:rPr lang="en-US" sz="2000" dirty="0">
                <a:solidFill>
                  <a:schemeClr val="tx1">
                    <a:lumMod val="65000"/>
                    <a:lumOff val="35000"/>
                  </a:schemeClr>
                </a:solidFill>
                <a:latin typeface="+mj-lt"/>
                <a:ea typeface="Open Sans" panose="020B0606030504020204" pitchFamily="34" charset="0"/>
                <a:cs typeface="Open Sans" panose="020B0606030504020204" pitchFamily="34" charset="0"/>
              </a:rPr>
              <a:t>Higher rate of interest</a:t>
            </a:r>
          </a:p>
        </p:txBody>
      </p:sp>
      <p:cxnSp>
        <p:nvCxnSpPr>
          <p:cNvPr id="18" name="Elbow Connector 22">
            <a:extLst>
              <a:ext uri="{FF2B5EF4-FFF2-40B4-BE49-F238E27FC236}">
                <a16:creationId xmlns:a16="http://schemas.microsoft.com/office/drawing/2014/main" xmlns="" id="{9D749DA8-393C-4459-8AB3-2DD563A5BE92}"/>
              </a:ext>
            </a:extLst>
          </p:cNvPr>
          <p:cNvCxnSpPr>
            <a:cxnSpLocks/>
            <a:endCxn id="20" idx="2"/>
          </p:cNvCxnSpPr>
          <p:nvPr/>
        </p:nvCxnSpPr>
        <p:spPr>
          <a:xfrm rot="5400000" flipH="1" flipV="1">
            <a:off x="7050487" y="2923030"/>
            <a:ext cx="1210906" cy="1073367"/>
          </a:xfrm>
          <a:prstGeom prst="bentConnector3">
            <a:avLst>
              <a:gd name="adj1" fmla="val 50000"/>
            </a:avLst>
          </a:prstGeom>
          <a:ln w="190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TextBox 19">
            <a:extLst>
              <a:ext uri="{FF2B5EF4-FFF2-40B4-BE49-F238E27FC236}">
                <a16:creationId xmlns:a16="http://schemas.microsoft.com/office/drawing/2014/main" xmlns="" id="{C7AAF700-22C1-4B1D-871D-AB5566F51CE1}"/>
              </a:ext>
            </a:extLst>
          </p:cNvPr>
          <p:cNvSpPr txBox="1"/>
          <p:nvPr/>
        </p:nvSpPr>
        <p:spPr>
          <a:xfrm>
            <a:off x="6793023" y="1838597"/>
            <a:ext cx="2799202" cy="1015663"/>
          </a:xfrm>
          <a:prstGeom prst="rect">
            <a:avLst/>
          </a:prstGeom>
          <a:noFill/>
        </p:spPr>
        <p:txBody>
          <a:bodyPr wrap="square" rtlCol="0">
            <a:spAutoFit/>
          </a:bodyPr>
          <a:lstStyle/>
          <a:p>
            <a:pPr algn="ctr"/>
            <a:r>
              <a:rPr lang="en-US" sz="2000" dirty="0">
                <a:solidFill>
                  <a:schemeClr val="tx1">
                    <a:lumMod val="65000"/>
                    <a:lumOff val="35000"/>
                  </a:schemeClr>
                </a:solidFill>
                <a:latin typeface="+mj-lt"/>
                <a:ea typeface="Open Sans" panose="020B0606030504020204" pitchFamily="34" charset="0"/>
                <a:cs typeface="Open Sans" panose="020B0606030504020204" pitchFamily="34" charset="0"/>
              </a:rPr>
              <a:t>Unavailability of housing finance due to lower eligibility.</a:t>
            </a:r>
          </a:p>
        </p:txBody>
      </p:sp>
      <p:cxnSp>
        <p:nvCxnSpPr>
          <p:cNvPr id="21" name="Elbow Connector 25">
            <a:extLst>
              <a:ext uri="{FF2B5EF4-FFF2-40B4-BE49-F238E27FC236}">
                <a16:creationId xmlns:a16="http://schemas.microsoft.com/office/drawing/2014/main" xmlns="" id="{E7E46CF7-492A-4555-96B5-4AA247C82698}"/>
              </a:ext>
            </a:extLst>
          </p:cNvPr>
          <p:cNvCxnSpPr>
            <a:cxnSpLocks/>
            <a:endCxn id="22" idx="2"/>
          </p:cNvCxnSpPr>
          <p:nvPr/>
        </p:nvCxnSpPr>
        <p:spPr>
          <a:xfrm flipV="1">
            <a:off x="8962233" y="4415566"/>
            <a:ext cx="1625748" cy="745698"/>
          </a:xfrm>
          <a:prstGeom prst="bentConnector2">
            <a:avLst/>
          </a:prstGeom>
          <a:ln w="190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TextBox 21">
            <a:extLst>
              <a:ext uri="{FF2B5EF4-FFF2-40B4-BE49-F238E27FC236}">
                <a16:creationId xmlns:a16="http://schemas.microsoft.com/office/drawing/2014/main" xmlns="" id="{BD09E8A9-E0F9-43CC-BDA3-562B2C31405A}"/>
              </a:ext>
            </a:extLst>
          </p:cNvPr>
          <p:cNvSpPr txBox="1"/>
          <p:nvPr/>
        </p:nvSpPr>
        <p:spPr>
          <a:xfrm>
            <a:off x="9128136" y="3092127"/>
            <a:ext cx="2919690" cy="1323439"/>
          </a:xfrm>
          <a:prstGeom prst="rect">
            <a:avLst/>
          </a:prstGeom>
          <a:noFill/>
        </p:spPr>
        <p:txBody>
          <a:bodyPr wrap="square" rtlCol="0">
            <a:spAutoFit/>
          </a:bodyPr>
          <a:lstStyle/>
          <a:p>
            <a:pPr algn="ctr"/>
            <a:r>
              <a:rPr lang="en-US" sz="2000" dirty="0">
                <a:solidFill>
                  <a:schemeClr val="tx1">
                    <a:lumMod val="65000"/>
                    <a:lumOff val="35000"/>
                  </a:schemeClr>
                </a:solidFill>
                <a:latin typeface="+mj-lt"/>
                <a:ea typeface="Open Sans" panose="020B0606030504020204" pitchFamily="34" charset="0"/>
                <a:cs typeface="Open Sans" panose="020B0606030504020204" pitchFamily="34" charset="0"/>
              </a:rPr>
              <a:t>Insecurity of future due to lack of support from family members / husband etc</a:t>
            </a:r>
          </a:p>
        </p:txBody>
      </p:sp>
      <p:sp>
        <p:nvSpPr>
          <p:cNvPr id="2" name="Rectangle 1">
            <a:extLst>
              <a:ext uri="{FF2B5EF4-FFF2-40B4-BE49-F238E27FC236}">
                <a16:creationId xmlns:a16="http://schemas.microsoft.com/office/drawing/2014/main" xmlns="" id="{02BDEB1C-25E0-4530-999C-70C7A3ABC6EF}"/>
              </a:ext>
            </a:extLst>
          </p:cNvPr>
          <p:cNvSpPr/>
          <p:nvPr/>
        </p:nvSpPr>
        <p:spPr>
          <a:xfrm>
            <a:off x="297614" y="191534"/>
            <a:ext cx="7807808" cy="646331"/>
          </a:xfrm>
          <a:prstGeom prst="rect">
            <a:avLst/>
          </a:prstGeom>
          <a:noFill/>
          <a:ln>
            <a:noFill/>
          </a:ln>
        </p:spPr>
        <p:txBody>
          <a:bodyPr wrap="square" lIns="91440" tIns="45720" rIns="91440" bIns="45720">
            <a:spAutoFit/>
          </a:bodyPr>
          <a:lstStyle/>
          <a:p>
            <a:r>
              <a:rPr lang="en-US" sz="3600" dirty="0">
                <a:ln w="18415" cmpd="sng">
                  <a:noFill/>
                  <a:prstDash val="solid"/>
                </a:ln>
                <a:solidFill>
                  <a:srgbClr val="017E99"/>
                </a:solidFill>
                <a:latin typeface="+mj-lt"/>
                <a:ea typeface="Open Sans ExtraBold" panose="020B0906030804020204" pitchFamily="34" charset="0"/>
                <a:cs typeface="Open Sans ExtraBold" panose="020B0906030804020204" pitchFamily="34" charset="0"/>
              </a:rPr>
              <a:t>CHALLENGES</a:t>
            </a:r>
          </a:p>
        </p:txBody>
      </p:sp>
      <p:pic>
        <p:nvPicPr>
          <p:cNvPr id="3" name="Picture 2">
            <a:extLst>
              <a:ext uri="{FF2B5EF4-FFF2-40B4-BE49-F238E27FC236}">
                <a16:creationId xmlns:a16="http://schemas.microsoft.com/office/drawing/2014/main" xmlns="" id="{77D5DB4F-92C6-46C6-BFF9-9EEA7DEA7729}"/>
              </a:ext>
            </a:extLst>
          </p:cNvPr>
          <p:cNvPicPr>
            <a:picLocks noChangeAspect="1"/>
          </p:cNvPicPr>
          <p:nvPr/>
        </p:nvPicPr>
        <p:blipFill>
          <a:blip r:embed="rId3"/>
          <a:stretch>
            <a:fillRect/>
          </a:stretch>
        </p:blipFill>
        <p:spPr>
          <a:xfrm>
            <a:off x="10497537" y="280719"/>
            <a:ext cx="1046748" cy="1046748"/>
          </a:xfrm>
          <a:prstGeom prst="rect">
            <a:avLst/>
          </a:prstGeom>
        </p:spPr>
      </p:pic>
      <p:sp>
        <p:nvSpPr>
          <p:cNvPr id="4" name="TextBox 3">
            <a:extLst>
              <a:ext uri="{FF2B5EF4-FFF2-40B4-BE49-F238E27FC236}">
                <a16:creationId xmlns:a16="http://schemas.microsoft.com/office/drawing/2014/main" xmlns="" id="{33AB1EB7-B17A-4495-9599-BB08BC73F8A1}"/>
              </a:ext>
            </a:extLst>
          </p:cNvPr>
          <p:cNvSpPr txBox="1"/>
          <p:nvPr/>
        </p:nvSpPr>
        <p:spPr>
          <a:xfrm>
            <a:off x="3871584" y="1355744"/>
            <a:ext cx="2799202" cy="1015663"/>
          </a:xfrm>
          <a:prstGeom prst="rect">
            <a:avLst/>
          </a:prstGeom>
          <a:noFill/>
        </p:spPr>
        <p:txBody>
          <a:bodyPr wrap="square" rtlCol="0">
            <a:spAutoFit/>
          </a:bodyPr>
          <a:lstStyle/>
          <a:p>
            <a:pPr algn="ctr"/>
            <a:r>
              <a:rPr lang="en-US" sz="2000" dirty="0">
                <a:solidFill>
                  <a:schemeClr val="tx1">
                    <a:lumMod val="65000"/>
                    <a:lumOff val="35000"/>
                  </a:schemeClr>
                </a:solidFill>
                <a:latin typeface="+mj-lt"/>
                <a:ea typeface="Open Sans" panose="020B0606030504020204" pitchFamily="34" charset="0"/>
                <a:cs typeface="Open Sans" panose="020B0606030504020204" pitchFamily="34" charset="0"/>
              </a:rPr>
              <a:t>Unavailability of flexible payment options</a:t>
            </a:r>
          </a:p>
        </p:txBody>
      </p:sp>
      <p:cxnSp>
        <p:nvCxnSpPr>
          <p:cNvPr id="23" name="Elbow Connector 15">
            <a:extLst>
              <a:ext uri="{FF2B5EF4-FFF2-40B4-BE49-F238E27FC236}">
                <a16:creationId xmlns:a16="http://schemas.microsoft.com/office/drawing/2014/main" xmlns="" id="{8BE5BD8C-CB39-493C-A3E0-441252C9B725}"/>
              </a:ext>
            </a:extLst>
          </p:cNvPr>
          <p:cNvCxnSpPr>
            <a:cxnSpLocks/>
            <a:endCxn id="4" idx="2"/>
          </p:cNvCxnSpPr>
          <p:nvPr/>
        </p:nvCxnSpPr>
        <p:spPr>
          <a:xfrm rot="16200000" flipV="1">
            <a:off x="4819496" y="2823097"/>
            <a:ext cx="1862579" cy="959200"/>
          </a:xfrm>
          <a:prstGeom prst="bentConnector3">
            <a:avLst>
              <a:gd name="adj1" fmla="val 50000"/>
            </a:avLst>
          </a:prstGeom>
          <a:ln w="190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28173515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80CFD4"/>
            </a:gs>
            <a:gs pos="100000">
              <a:srgbClr val="B4E2E6"/>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48E6716-1548-4FC8-95B3-F9887BA4AADF}"/>
              </a:ext>
            </a:extLst>
          </p:cNvPr>
          <p:cNvPicPr>
            <a:picLocks noChangeAspect="1"/>
          </p:cNvPicPr>
          <p:nvPr/>
        </p:nvPicPr>
        <p:blipFill>
          <a:blip r:embed="rId2"/>
          <a:stretch>
            <a:fillRect/>
          </a:stretch>
        </p:blipFill>
        <p:spPr>
          <a:xfrm>
            <a:off x="4408715" y="1709786"/>
            <a:ext cx="9707405" cy="5584525"/>
          </a:xfrm>
          <a:prstGeom prst="rect">
            <a:avLst/>
          </a:prstGeom>
        </p:spPr>
      </p:pic>
      <p:sp>
        <p:nvSpPr>
          <p:cNvPr id="5" name="Rectangle 4">
            <a:extLst>
              <a:ext uri="{FF2B5EF4-FFF2-40B4-BE49-F238E27FC236}">
                <a16:creationId xmlns:a16="http://schemas.microsoft.com/office/drawing/2014/main" xmlns="" id="{6933B438-01A0-45B1-9AE9-AC9F1CACE6BD}"/>
              </a:ext>
            </a:extLst>
          </p:cNvPr>
          <p:cNvSpPr/>
          <p:nvPr/>
        </p:nvSpPr>
        <p:spPr>
          <a:xfrm>
            <a:off x="376637" y="177059"/>
            <a:ext cx="9241496" cy="646331"/>
          </a:xfrm>
          <a:prstGeom prst="rect">
            <a:avLst/>
          </a:prstGeom>
          <a:noFill/>
          <a:ln>
            <a:noFill/>
          </a:ln>
        </p:spPr>
        <p:txBody>
          <a:bodyPr wrap="square" lIns="91440" tIns="45720" rIns="91440" bIns="45720">
            <a:spAutoFit/>
          </a:bodyPr>
          <a:lstStyle/>
          <a:p>
            <a:r>
              <a:rPr lang="en-US" sz="3600" dirty="0">
                <a:ln w="18415" cmpd="sng">
                  <a:noFill/>
                  <a:prstDash val="solid"/>
                </a:ln>
                <a:solidFill>
                  <a:srgbClr val="017E99"/>
                </a:solidFill>
                <a:latin typeface="+mj-lt"/>
                <a:ea typeface="Open Sans ExtraBold" panose="020B0906030804020204" pitchFamily="34" charset="0"/>
                <a:cs typeface="Open Sans ExtraBold" panose="020B0906030804020204" pitchFamily="34" charset="0"/>
              </a:rPr>
              <a:t>SOLUTIONS</a:t>
            </a:r>
          </a:p>
        </p:txBody>
      </p:sp>
      <p:sp>
        <p:nvSpPr>
          <p:cNvPr id="7" name="Rectangle 6">
            <a:extLst>
              <a:ext uri="{FF2B5EF4-FFF2-40B4-BE49-F238E27FC236}">
                <a16:creationId xmlns:a16="http://schemas.microsoft.com/office/drawing/2014/main" xmlns="" id="{63C23017-AE25-4758-BDA7-9EED03495981}"/>
              </a:ext>
            </a:extLst>
          </p:cNvPr>
          <p:cNvSpPr/>
          <p:nvPr/>
        </p:nvSpPr>
        <p:spPr>
          <a:xfrm>
            <a:off x="10408356" y="0"/>
            <a:ext cx="1225110" cy="1625600"/>
          </a:xfrm>
          <a:prstGeom prst="rect">
            <a:avLst/>
          </a:prstGeom>
          <a:solidFill>
            <a:schemeClr val="bg1"/>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n w="0"/>
              <a:solidFill>
                <a:schemeClr val="tx1"/>
              </a:solidFill>
              <a:effectLst>
                <a:outerShdw blurRad="38100" dist="19050" dir="2700000" algn="tl" rotWithShape="0">
                  <a:schemeClr val="dk1">
                    <a:alpha val="40000"/>
                  </a:schemeClr>
                </a:outerShdw>
              </a:effectLst>
            </a:endParaRPr>
          </a:p>
        </p:txBody>
      </p:sp>
      <p:sp>
        <p:nvSpPr>
          <p:cNvPr id="3" name="Rectangle 2">
            <a:extLst>
              <a:ext uri="{FF2B5EF4-FFF2-40B4-BE49-F238E27FC236}">
                <a16:creationId xmlns:a16="http://schemas.microsoft.com/office/drawing/2014/main" xmlns="" id="{415EF3C3-2A46-45BC-B891-E3A24C99A98C}"/>
              </a:ext>
            </a:extLst>
          </p:cNvPr>
          <p:cNvSpPr/>
          <p:nvPr/>
        </p:nvSpPr>
        <p:spPr>
          <a:xfrm>
            <a:off x="399285" y="1034590"/>
            <a:ext cx="8357318" cy="4708981"/>
          </a:xfrm>
          <a:prstGeom prst="rect">
            <a:avLst/>
          </a:prstGeom>
          <a:noFill/>
          <a:ln>
            <a:noFill/>
          </a:ln>
        </p:spPr>
        <p:txBody>
          <a:bodyPr wrap="square" lIns="91440" tIns="45720" rIns="91440" bIns="45720">
            <a:spAutoFit/>
          </a:bodyPr>
          <a:lstStyle/>
          <a:p>
            <a:pPr marL="285750" indent="-285750">
              <a:buFont typeface="Wingdings" panose="05000000000000000000" pitchFamily="2" charset="2"/>
              <a:buChar char="ü"/>
            </a:pPr>
            <a:r>
              <a:rPr lang="en-US" sz="2000" dirty="0">
                <a:solidFill>
                  <a:schemeClr val="tx1">
                    <a:lumMod val="65000"/>
                    <a:lumOff val="35000"/>
                  </a:schemeClr>
                </a:solidFill>
                <a:latin typeface="+mj-lt"/>
                <a:ea typeface="Open Sans" panose="020B0606030504020204" pitchFamily="34" charset="0"/>
                <a:cs typeface="Open Sans" panose="020B0606030504020204" pitchFamily="34" charset="0"/>
              </a:rPr>
              <a:t>Low Cost Affordable Homes</a:t>
            </a:r>
          </a:p>
          <a:p>
            <a:pPr marL="285750" indent="-285750">
              <a:buFont typeface="Wingdings" panose="05000000000000000000" pitchFamily="2" charset="2"/>
              <a:buChar char="ü"/>
            </a:pPr>
            <a:r>
              <a:rPr lang="en-US" sz="2000" dirty="0">
                <a:solidFill>
                  <a:schemeClr val="tx1">
                    <a:lumMod val="65000"/>
                    <a:lumOff val="35000"/>
                  </a:schemeClr>
                </a:solidFill>
                <a:latin typeface="+mj-lt"/>
                <a:ea typeface="Open Sans" panose="020B0606030504020204" pitchFamily="34" charset="0"/>
                <a:cs typeface="Open Sans" panose="020B0606030504020204" pitchFamily="34" charset="0"/>
              </a:rPr>
              <a:t>Secured environment for women</a:t>
            </a:r>
          </a:p>
          <a:p>
            <a:pPr marL="285750" indent="-285750">
              <a:buFont typeface="Wingdings" panose="05000000000000000000" pitchFamily="2" charset="2"/>
              <a:buChar char="ü"/>
            </a:pPr>
            <a:endParaRPr lang="en-US" sz="2000" dirty="0">
              <a:solidFill>
                <a:schemeClr val="tx1">
                  <a:lumMod val="65000"/>
                  <a:lumOff val="35000"/>
                </a:schemeClr>
              </a:solidFill>
              <a:latin typeface="+mj-lt"/>
              <a:ea typeface="Open Sans" panose="020B0606030504020204" pitchFamily="34" charset="0"/>
              <a:cs typeface="Open Sans" panose="020B0606030504020204" pitchFamily="34" charset="0"/>
            </a:endParaRPr>
          </a:p>
          <a:p>
            <a:pPr marL="285750" indent="-285750">
              <a:buFont typeface="Wingdings" panose="05000000000000000000" pitchFamily="2" charset="2"/>
              <a:buChar char="ü"/>
            </a:pPr>
            <a:r>
              <a:rPr lang="en-US" sz="2000" dirty="0">
                <a:solidFill>
                  <a:schemeClr val="tx1">
                    <a:lumMod val="65000"/>
                    <a:lumOff val="35000"/>
                  </a:schemeClr>
                </a:solidFill>
                <a:latin typeface="+mj-lt"/>
                <a:ea typeface="Open Sans" panose="020B0606030504020204" pitchFamily="34" charset="0"/>
                <a:cs typeface="Open Sans" panose="020B0606030504020204" pitchFamily="34" charset="0"/>
              </a:rPr>
              <a:t>At WISH we will facilitate promote, educate, and elevate women promoting the sustainability of human development around the globe.</a:t>
            </a:r>
          </a:p>
          <a:p>
            <a:pPr marL="285750" indent="-285750">
              <a:buFont typeface="Wingdings" panose="05000000000000000000" pitchFamily="2" charset="2"/>
              <a:buChar char="ü"/>
            </a:pPr>
            <a:endParaRPr lang="en-US" sz="2000" dirty="0">
              <a:solidFill>
                <a:schemeClr val="tx1">
                  <a:lumMod val="65000"/>
                  <a:lumOff val="35000"/>
                </a:schemeClr>
              </a:solidFill>
              <a:latin typeface="+mj-lt"/>
              <a:ea typeface="Open Sans" panose="020B0606030504020204" pitchFamily="34" charset="0"/>
              <a:cs typeface="Open Sans" panose="020B0606030504020204" pitchFamily="34" charset="0"/>
            </a:endParaRPr>
          </a:p>
          <a:p>
            <a:pPr marL="285750" indent="-285750">
              <a:buFont typeface="Wingdings" panose="05000000000000000000" pitchFamily="2" charset="2"/>
              <a:buChar char="ü"/>
            </a:pPr>
            <a:r>
              <a:rPr lang="en-US" sz="2000" dirty="0">
                <a:solidFill>
                  <a:schemeClr val="tx1">
                    <a:lumMod val="65000"/>
                    <a:lumOff val="35000"/>
                  </a:schemeClr>
                </a:solidFill>
                <a:latin typeface="+mj-lt"/>
                <a:ea typeface="Open Sans" panose="020B0606030504020204" pitchFamily="34" charset="0"/>
                <a:cs typeface="Open Sans" panose="020B0606030504020204" pitchFamily="34" charset="0"/>
              </a:rPr>
              <a:t>A platform that unifies and magnifies the voices and work of extraordinary women, setting an example and standard for the future generations</a:t>
            </a:r>
          </a:p>
          <a:p>
            <a:pPr marL="285750" indent="-285750">
              <a:buFont typeface="Wingdings" panose="05000000000000000000" pitchFamily="2" charset="2"/>
              <a:buChar char="ü"/>
            </a:pPr>
            <a:endParaRPr lang="en-US" sz="2000" dirty="0">
              <a:solidFill>
                <a:schemeClr val="tx1">
                  <a:lumMod val="65000"/>
                  <a:lumOff val="35000"/>
                </a:schemeClr>
              </a:solidFill>
              <a:latin typeface="+mj-lt"/>
              <a:ea typeface="Open Sans" panose="020B0606030504020204" pitchFamily="34" charset="0"/>
              <a:cs typeface="Open Sans" panose="020B0606030504020204" pitchFamily="34" charset="0"/>
            </a:endParaRPr>
          </a:p>
          <a:p>
            <a:pPr marL="285750" indent="-285750">
              <a:buFont typeface="Wingdings" panose="05000000000000000000" pitchFamily="2" charset="2"/>
              <a:buChar char="ü"/>
            </a:pPr>
            <a:r>
              <a:rPr lang="en-US" sz="2000" dirty="0">
                <a:solidFill>
                  <a:schemeClr val="tx1">
                    <a:lumMod val="65000"/>
                    <a:lumOff val="35000"/>
                  </a:schemeClr>
                </a:solidFill>
                <a:latin typeface="+mj-lt"/>
                <a:ea typeface="Open Sans" panose="020B0606030504020204" pitchFamily="34" charset="0"/>
                <a:cs typeface="Open Sans" panose="020B0606030504020204" pitchFamily="34" charset="0"/>
              </a:rPr>
              <a:t>Female mentorship program and education.  When women register for WISH platform they are connected to women around the world and able to communicate and share experiences.</a:t>
            </a:r>
          </a:p>
        </p:txBody>
      </p:sp>
      <p:pic>
        <p:nvPicPr>
          <p:cNvPr id="2" name="Picture 1">
            <a:extLst>
              <a:ext uri="{FF2B5EF4-FFF2-40B4-BE49-F238E27FC236}">
                <a16:creationId xmlns:a16="http://schemas.microsoft.com/office/drawing/2014/main" xmlns="" id="{EFA77D53-C5B3-41F4-AD08-96FE71BDB047}"/>
              </a:ext>
            </a:extLst>
          </p:cNvPr>
          <p:cNvPicPr>
            <a:picLocks noChangeAspect="1"/>
          </p:cNvPicPr>
          <p:nvPr/>
        </p:nvPicPr>
        <p:blipFill>
          <a:blip r:embed="rId3"/>
          <a:stretch>
            <a:fillRect/>
          </a:stretch>
        </p:blipFill>
        <p:spPr>
          <a:xfrm>
            <a:off x="10497537" y="280719"/>
            <a:ext cx="1046748" cy="1046748"/>
          </a:xfrm>
          <a:prstGeom prst="rect">
            <a:avLst/>
          </a:prstGeom>
        </p:spPr>
      </p:pic>
    </p:spTree>
    <p:extLst>
      <p:ext uri="{BB962C8B-B14F-4D97-AF65-F5344CB8AC3E}">
        <p14:creationId xmlns:p14="http://schemas.microsoft.com/office/powerpoint/2010/main" val="108053485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80CFD4"/>
            </a:gs>
            <a:gs pos="100000">
              <a:srgbClr val="B4E2E6"/>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434A0F3F-F92E-43EF-82B5-ADA043F83F22}"/>
              </a:ext>
            </a:extLst>
          </p:cNvPr>
          <p:cNvSpPr/>
          <p:nvPr/>
        </p:nvSpPr>
        <p:spPr>
          <a:xfrm>
            <a:off x="618240" y="1375554"/>
            <a:ext cx="8357318" cy="5016758"/>
          </a:xfrm>
          <a:prstGeom prst="rect">
            <a:avLst/>
          </a:prstGeom>
          <a:noFill/>
          <a:ln>
            <a:noFill/>
          </a:ln>
        </p:spPr>
        <p:txBody>
          <a:bodyPr wrap="square" lIns="91440" tIns="45720" rIns="91440" bIns="45720">
            <a:spAutoFit/>
          </a:bodyPr>
          <a:lstStyle/>
          <a:p>
            <a:pPr marL="342900" indent="-342900">
              <a:buFont typeface="Wingdings" panose="05000000000000000000" pitchFamily="2" charset="2"/>
              <a:buChar char="ü"/>
            </a:pPr>
            <a:r>
              <a:rPr lang="en-US" sz="2000" dirty="0">
                <a:solidFill>
                  <a:schemeClr val="tx1">
                    <a:lumMod val="65000"/>
                    <a:lumOff val="35000"/>
                  </a:schemeClr>
                </a:solidFill>
                <a:latin typeface="+mj-lt"/>
                <a:ea typeface="Open Sans" panose="020B0606030504020204" pitchFamily="34" charset="0"/>
                <a:cs typeface="Open Sans" panose="020B0606030504020204" pitchFamily="34" charset="0"/>
              </a:rPr>
              <a:t>Possible Exemption on stamp duty &amp; registration ?</a:t>
            </a:r>
          </a:p>
          <a:p>
            <a:endParaRPr lang="en-US" sz="2000" dirty="0">
              <a:solidFill>
                <a:schemeClr val="tx1">
                  <a:lumMod val="65000"/>
                  <a:lumOff val="35000"/>
                </a:schemeClr>
              </a:solidFill>
              <a:latin typeface="+mj-lt"/>
              <a:ea typeface="Open Sans" panose="020B0606030504020204" pitchFamily="34" charset="0"/>
              <a:cs typeface="Open Sans" panose="020B0606030504020204" pitchFamily="34" charset="0"/>
            </a:endParaRPr>
          </a:p>
          <a:p>
            <a:pPr marL="342900" indent="-342900">
              <a:buFont typeface="Wingdings" panose="05000000000000000000" pitchFamily="2" charset="2"/>
              <a:buChar char="ü"/>
            </a:pPr>
            <a:r>
              <a:rPr lang="en-US" sz="2000" dirty="0">
                <a:solidFill>
                  <a:schemeClr val="tx1">
                    <a:lumMod val="65000"/>
                    <a:lumOff val="35000"/>
                  </a:schemeClr>
                </a:solidFill>
                <a:latin typeface="+mj-lt"/>
                <a:ea typeface="Open Sans" panose="020B0606030504020204" pitchFamily="34" charset="0"/>
                <a:cs typeface="Open Sans" panose="020B0606030504020204" pitchFamily="34" charset="0"/>
              </a:rPr>
              <a:t>Lower monthly maintenance</a:t>
            </a:r>
          </a:p>
          <a:p>
            <a:endParaRPr lang="en-US" sz="2000" dirty="0">
              <a:solidFill>
                <a:schemeClr val="tx1">
                  <a:lumMod val="65000"/>
                  <a:lumOff val="35000"/>
                </a:schemeClr>
              </a:solidFill>
              <a:latin typeface="+mj-lt"/>
              <a:ea typeface="Open Sans" panose="020B0606030504020204" pitchFamily="34" charset="0"/>
              <a:cs typeface="Open Sans" panose="020B0606030504020204" pitchFamily="34" charset="0"/>
            </a:endParaRPr>
          </a:p>
          <a:p>
            <a:pPr marL="342900" indent="-342900">
              <a:buFont typeface="Wingdings" panose="05000000000000000000" pitchFamily="2" charset="2"/>
              <a:buChar char="ü"/>
            </a:pPr>
            <a:r>
              <a:rPr lang="en-US" sz="2000" dirty="0">
                <a:solidFill>
                  <a:schemeClr val="tx1">
                    <a:lumMod val="65000"/>
                    <a:lumOff val="35000"/>
                  </a:schemeClr>
                </a:solidFill>
                <a:latin typeface="+mj-lt"/>
                <a:ea typeface="Open Sans" panose="020B0606030504020204" pitchFamily="34" charset="0"/>
                <a:cs typeface="Open Sans" panose="020B0606030504020204" pitchFamily="34" charset="0"/>
              </a:rPr>
              <a:t>Lower interest rate on housing finance in compare</a:t>
            </a:r>
          </a:p>
          <a:p>
            <a:r>
              <a:rPr lang="en-US" sz="2000" dirty="0">
                <a:solidFill>
                  <a:schemeClr val="tx1">
                    <a:lumMod val="65000"/>
                    <a:lumOff val="35000"/>
                  </a:schemeClr>
                </a:solidFill>
                <a:latin typeface="+mj-lt"/>
                <a:ea typeface="Open Sans" panose="020B0606030504020204" pitchFamily="34" charset="0"/>
                <a:cs typeface="Open Sans" panose="020B0606030504020204" pitchFamily="34" charset="0"/>
              </a:rPr>
              <a:t>      to the market</a:t>
            </a:r>
          </a:p>
          <a:p>
            <a:pPr marL="342900" indent="-342900">
              <a:buFont typeface="Wingdings" panose="05000000000000000000" pitchFamily="2" charset="2"/>
              <a:buChar char="ü"/>
            </a:pPr>
            <a:endParaRPr lang="en-US" sz="2000" dirty="0">
              <a:solidFill>
                <a:schemeClr val="tx1">
                  <a:lumMod val="65000"/>
                  <a:lumOff val="35000"/>
                </a:schemeClr>
              </a:solidFill>
              <a:latin typeface="+mj-lt"/>
              <a:ea typeface="Open Sans" panose="020B0606030504020204" pitchFamily="34" charset="0"/>
              <a:cs typeface="Open Sans" panose="020B0606030504020204" pitchFamily="34" charset="0"/>
            </a:endParaRPr>
          </a:p>
          <a:p>
            <a:pPr marL="342900" indent="-342900">
              <a:buFont typeface="Wingdings" panose="05000000000000000000" pitchFamily="2" charset="2"/>
              <a:buChar char="ü"/>
            </a:pPr>
            <a:r>
              <a:rPr lang="en-US" sz="2000" dirty="0">
                <a:solidFill>
                  <a:schemeClr val="tx1">
                    <a:lumMod val="65000"/>
                    <a:lumOff val="35000"/>
                  </a:schemeClr>
                </a:solidFill>
                <a:latin typeface="+mj-lt"/>
                <a:ea typeface="Open Sans" panose="020B0606030504020204" pitchFamily="34" charset="0"/>
                <a:cs typeface="Open Sans" panose="020B0606030504020204" pitchFamily="34" charset="0"/>
              </a:rPr>
              <a:t>5 year Health and life insurance benefit for the</a:t>
            </a:r>
          </a:p>
          <a:p>
            <a:r>
              <a:rPr lang="en-US" sz="2000" dirty="0">
                <a:solidFill>
                  <a:schemeClr val="tx1">
                    <a:lumMod val="65000"/>
                    <a:lumOff val="35000"/>
                  </a:schemeClr>
                </a:solidFill>
                <a:latin typeface="+mj-lt"/>
                <a:ea typeface="Open Sans" panose="020B0606030504020204" pitchFamily="34" charset="0"/>
                <a:cs typeface="Open Sans" panose="020B0606030504020204" pitchFamily="34" charset="0"/>
              </a:rPr>
              <a:t>     family along with the house</a:t>
            </a:r>
          </a:p>
          <a:p>
            <a:pPr marL="342900" indent="-342900">
              <a:buFont typeface="Wingdings" panose="05000000000000000000" pitchFamily="2" charset="2"/>
              <a:buChar char="ü"/>
            </a:pPr>
            <a:endParaRPr lang="en-US" sz="2000" dirty="0">
              <a:solidFill>
                <a:schemeClr val="tx1">
                  <a:lumMod val="65000"/>
                  <a:lumOff val="35000"/>
                </a:schemeClr>
              </a:solidFill>
              <a:latin typeface="+mj-lt"/>
              <a:ea typeface="Open Sans" panose="020B0606030504020204" pitchFamily="34" charset="0"/>
              <a:cs typeface="Open Sans" panose="020B0606030504020204" pitchFamily="34" charset="0"/>
            </a:endParaRPr>
          </a:p>
          <a:p>
            <a:pPr marL="342900" indent="-342900">
              <a:buFont typeface="Wingdings" panose="05000000000000000000" pitchFamily="2" charset="2"/>
              <a:buChar char="ü"/>
            </a:pPr>
            <a:r>
              <a:rPr lang="en-US" sz="2000" dirty="0">
                <a:solidFill>
                  <a:schemeClr val="tx1">
                    <a:lumMod val="65000"/>
                    <a:lumOff val="35000"/>
                  </a:schemeClr>
                </a:solidFill>
                <a:latin typeface="+mj-lt"/>
                <a:ea typeface="Open Sans" panose="020B0606030504020204" pitchFamily="34" charset="0"/>
                <a:cs typeface="Open Sans" panose="020B0606030504020204" pitchFamily="34" charset="0"/>
              </a:rPr>
              <a:t>Scholarship for the kids of single mother opting</a:t>
            </a:r>
          </a:p>
          <a:p>
            <a:r>
              <a:rPr lang="en-US" sz="2000" dirty="0">
                <a:solidFill>
                  <a:schemeClr val="tx1">
                    <a:lumMod val="65000"/>
                    <a:lumOff val="35000"/>
                  </a:schemeClr>
                </a:solidFill>
                <a:latin typeface="+mj-lt"/>
                <a:ea typeface="Open Sans" panose="020B0606030504020204" pitchFamily="34" charset="0"/>
                <a:cs typeface="Open Sans" panose="020B0606030504020204" pitchFamily="34" charset="0"/>
              </a:rPr>
              <a:t>     for higher education subject to merit / eligibility</a:t>
            </a:r>
          </a:p>
          <a:p>
            <a:endParaRPr lang="en-US" sz="2000" dirty="0">
              <a:solidFill>
                <a:schemeClr val="tx1">
                  <a:lumMod val="65000"/>
                  <a:lumOff val="35000"/>
                </a:schemeClr>
              </a:solidFill>
              <a:latin typeface="+mj-lt"/>
              <a:ea typeface="Open Sans" panose="020B0606030504020204" pitchFamily="34" charset="0"/>
              <a:cs typeface="Open Sans" panose="020B0606030504020204" pitchFamily="34" charset="0"/>
            </a:endParaRPr>
          </a:p>
          <a:p>
            <a:pPr marL="342900" indent="-342900">
              <a:buFont typeface="Wingdings" panose="05000000000000000000" pitchFamily="2" charset="2"/>
              <a:buChar char="ü"/>
            </a:pPr>
            <a:r>
              <a:rPr lang="en-US" sz="2000" dirty="0">
                <a:solidFill>
                  <a:schemeClr val="tx1">
                    <a:lumMod val="65000"/>
                    <a:lumOff val="35000"/>
                  </a:schemeClr>
                </a:solidFill>
                <a:latin typeface="+mj-lt"/>
                <a:ea typeface="Open Sans" panose="020B0606030504020204" pitchFamily="34" charset="0"/>
                <a:cs typeface="Open Sans" panose="020B0606030504020204" pitchFamily="34" charset="0"/>
              </a:rPr>
              <a:t>Flexible payment options with possibility of</a:t>
            </a:r>
          </a:p>
          <a:p>
            <a:r>
              <a:rPr lang="en-US" sz="2000" dirty="0">
                <a:solidFill>
                  <a:schemeClr val="tx1">
                    <a:lumMod val="65000"/>
                    <a:lumOff val="35000"/>
                  </a:schemeClr>
                </a:solidFill>
                <a:latin typeface="+mj-lt"/>
                <a:ea typeface="Open Sans" panose="020B0606030504020204" pitchFamily="34" charset="0"/>
                <a:cs typeface="Open Sans" panose="020B0606030504020204" pitchFamily="34" charset="0"/>
              </a:rPr>
              <a:t>    10 : 90 Scheme</a:t>
            </a:r>
          </a:p>
          <a:p>
            <a:endParaRPr lang="en-US" sz="2000" dirty="0">
              <a:solidFill>
                <a:schemeClr val="tx1">
                  <a:lumMod val="65000"/>
                  <a:lumOff val="35000"/>
                </a:schemeClr>
              </a:solidFill>
              <a:latin typeface="+mj-lt"/>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xmlns="" id="{6933B438-01A0-45B1-9AE9-AC9F1CACE6BD}"/>
              </a:ext>
            </a:extLst>
          </p:cNvPr>
          <p:cNvSpPr/>
          <p:nvPr/>
        </p:nvSpPr>
        <p:spPr>
          <a:xfrm>
            <a:off x="376637" y="177059"/>
            <a:ext cx="7807808" cy="646331"/>
          </a:xfrm>
          <a:prstGeom prst="rect">
            <a:avLst/>
          </a:prstGeom>
          <a:noFill/>
          <a:ln>
            <a:noFill/>
          </a:ln>
        </p:spPr>
        <p:txBody>
          <a:bodyPr wrap="square" lIns="91440" tIns="45720" rIns="91440" bIns="45720">
            <a:spAutoFit/>
          </a:bodyPr>
          <a:lstStyle/>
          <a:p>
            <a:r>
              <a:rPr lang="en-US" sz="3600" dirty="0">
                <a:ln w="18415" cmpd="sng">
                  <a:noFill/>
                  <a:prstDash val="solid"/>
                </a:ln>
                <a:solidFill>
                  <a:srgbClr val="017E99"/>
                </a:solidFill>
                <a:latin typeface="+mj-lt"/>
                <a:ea typeface="Open Sans ExtraBold" panose="020B0906030804020204" pitchFamily="34" charset="0"/>
                <a:cs typeface="Open Sans ExtraBold" panose="020B0906030804020204" pitchFamily="34" charset="0"/>
              </a:rPr>
              <a:t>BENEFITS OF WISH</a:t>
            </a:r>
          </a:p>
        </p:txBody>
      </p:sp>
      <p:sp>
        <p:nvSpPr>
          <p:cNvPr id="7" name="Rectangle 6">
            <a:extLst>
              <a:ext uri="{FF2B5EF4-FFF2-40B4-BE49-F238E27FC236}">
                <a16:creationId xmlns:a16="http://schemas.microsoft.com/office/drawing/2014/main" xmlns="" id="{63C23017-AE25-4758-BDA7-9EED03495981}"/>
              </a:ext>
            </a:extLst>
          </p:cNvPr>
          <p:cNvSpPr/>
          <p:nvPr/>
        </p:nvSpPr>
        <p:spPr>
          <a:xfrm>
            <a:off x="10408356" y="0"/>
            <a:ext cx="1225110" cy="1625600"/>
          </a:xfrm>
          <a:prstGeom prst="rect">
            <a:avLst/>
          </a:prstGeom>
          <a:solidFill>
            <a:schemeClr val="bg1"/>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n w="0"/>
              <a:solidFill>
                <a:schemeClr val="tx1"/>
              </a:solidFill>
              <a:effectLst>
                <a:outerShdw blurRad="38100" dist="19050" dir="2700000" algn="tl" rotWithShape="0">
                  <a:schemeClr val="dk1">
                    <a:alpha val="40000"/>
                  </a:schemeClr>
                </a:outerShdw>
              </a:effectLst>
            </a:endParaRPr>
          </a:p>
        </p:txBody>
      </p:sp>
      <p:pic>
        <p:nvPicPr>
          <p:cNvPr id="4" name="Picture 3">
            <a:extLst>
              <a:ext uri="{FF2B5EF4-FFF2-40B4-BE49-F238E27FC236}">
                <a16:creationId xmlns:a16="http://schemas.microsoft.com/office/drawing/2014/main" xmlns="" id="{966B4001-F5A4-4E58-93C3-57ABABDF3144}"/>
              </a:ext>
            </a:extLst>
          </p:cNvPr>
          <p:cNvPicPr>
            <a:picLocks noChangeAspect="1"/>
          </p:cNvPicPr>
          <p:nvPr/>
        </p:nvPicPr>
        <p:blipFill>
          <a:blip r:embed="rId2"/>
          <a:stretch>
            <a:fillRect/>
          </a:stretch>
        </p:blipFill>
        <p:spPr>
          <a:xfrm>
            <a:off x="5706704" y="1018262"/>
            <a:ext cx="7450331" cy="5839737"/>
          </a:xfrm>
          <a:prstGeom prst="rect">
            <a:avLst/>
          </a:prstGeom>
        </p:spPr>
      </p:pic>
      <p:pic>
        <p:nvPicPr>
          <p:cNvPr id="2" name="Picture 1">
            <a:extLst>
              <a:ext uri="{FF2B5EF4-FFF2-40B4-BE49-F238E27FC236}">
                <a16:creationId xmlns:a16="http://schemas.microsoft.com/office/drawing/2014/main" xmlns="" id="{932B84AD-AA26-4F4C-BE11-A8DE96BB16F5}"/>
              </a:ext>
            </a:extLst>
          </p:cNvPr>
          <p:cNvPicPr>
            <a:picLocks noChangeAspect="1"/>
          </p:cNvPicPr>
          <p:nvPr/>
        </p:nvPicPr>
        <p:blipFill>
          <a:blip r:embed="rId3"/>
          <a:stretch>
            <a:fillRect/>
          </a:stretch>
        </p:blipFill>
        <p:spPr>
          <a:xfrm>
            <a:off x="10497537" y="280719"/>
            <a:ext cx="1046748" cy="1046748"/>
          </a:xfrm>
          <a:prstGeom prst="rect">
            <a:avLst/>
          </a:prstGeom>
        </p:spPr>
      </p:pic>
    </p:spTree>
    <p:extLst>
      <p:ext uri="{BB962C8B-B14F-4D97-AF65-F5344CB8AC3E}">
        <p14:creationId xmlns:p14="http://schemas.microsoft.com/office/powerpoint/2010/main" val="207198324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80CFD4"/>
            </a:gs>
            <a:gs pos="100000">
              <a:srgbClr val="B4E2E6"/>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25E0A466-9E74-4E5C-BC0D-2697B669E2AD}"/>
              </a:ext>
            </a:extLst>
          </p:cNvPr>
          <p:cNvSpPr/>
          <p:nvPr/>
        </p:nvSpPr>
        <p:spPr>
          <a:xfrm>
            <a:off x="744627" y="1310841"/>
            <a:ext cx="8128440" cy="707886"/>
          </a:xfrm>
          <a:prstGeom prst="rect">
            <a:avLst/>
          </a:prstGeom>
          <a:noFill/>
          <a:ln>
            <a:noFill/>
          </a:ln>
        </p:spPr>
        <p:txBody>
          <a:bodyPr wrap="square" lIns="91440" tIns="45720" rIns="91440" bIns="45720">
            <a:spAutoFit/>
          </a:bodyPr>
          <a:lstStyle/>
          <a:p>
            <a:pPr marL="285750" indent="-285750">
              <a:buFont typeface="Wingdings" panose="05000000000000000000" pitchFamily="2" charset="2"/>
              <a:buChar char="ü"/>
            </a:pPr>
            <a:endParaRPr lang="en-US" sz="2000" dirty="0">
              <a:solidFill>
                <a:schemeClr val="tx1">
                  <a:lumMod val="65000"/>
                  <a:lumOff val="35000"/>
                </a:schemeClr>
              </a:solidFill>
              <a:latin typeface="Century Gothic"/>
              <a:ea typeface="Open Sans" panose="020B0606030504020204" pitchFamily="34" charset="0"/>
              <a:cs typeface="Century Gothic"/>
            </a:endParaRPr>
          </a:p>
          <a:p>
            <a:pPr marL="285750" indent="-285750">
              <a:buFont typeface="Wingdings" panose="05000000000000000000" pitchFamily="2" charset="2"/>
              <a:buChar char="ü"/>
            </a:pPr>
            <a:r>
              <a:rPr lang="en-US" sz="2000" dirty="0">
                <a:solidFill>
                  <a:schemeClr val="tx1">
                    <a:lumMod val="65000"/>
                    <a:lumOff val="35000"/>
                  </a:schemeClr>
                </a:solidFill>
                <a:latin typeface="Century Gothic"/>
                <a:ea typeface="Open Sans" panose="020B0606030504020204" pitchFamily="34" charset="0"/>
                <a:cs typeface="Century Gothic"/>
              </a:rPr>
              <a:t>School, Hospitals, Banks, Atm, Supermarket</a:t>
            </a:r>
          </a:p>
        </p:txBody>
      </p:sp>
      <p:sp>
        <p:nvSpPr>
          <p:cNvPr id="2" name="Rectangle 1">
            <a:extLst>
              <a:ext uri="{FF2B5EF4-FFF2-40B4-BE49-F238E27FC236}">
                <a16:creationId xmlns:a16="http://schemas.microsoft.com/office/drawing/2014/main" xmlns="" id="{7FC4CA7B-53B2-4F50-A33A-C0D17F40E5F2}"/>
              </a:ext>
            </a:extLst>
          </p:cNvPr>
          <p:cNvSpPr/>
          <p:nvPr/>
        </p:nvSpPr>
        <p:spPr>
          <a:xfrm>
            <a:off x="376637" y="177059"/>
            <a:ext cx="7807808" cy="646331"/>
          </a:xfrm>
          <a:prstGeom prst="rect">
            <a:avLst/>
          </a:prstGeom>
          <a:noFill/>
          <a:ln>
            <a:noFill/>
          </a:ln>
        </p:spPr>
        <p:txBody>
          <a:bodyPr wrap="square" lIns="91440" tIns="45720" rIns="91440" bIns="45720">
            <a:spAutoFit/>
          </a:bodyPr>
          <a:lstStyle/>
          <a:p>
            <a:r>
              <a:rPr lang="en-US" sz="3600" dirty="0">
                <a:ln w="18415" cmpd="sng">
                  <a:noFill/>
                  <a:prstDash val="solid"/>
                </a:ln>
                <a:solidFill>
                  <a:srgbClr val="017E99"/>
                </a:solidFill>
                <a:latin typeface="+mj-lt"/>
                <a:ea typeface="Open Sans ExtraBold" panose="020B0906030804020204" pitchFamily="34" charset="0"/>
                <a:cs typeface="Open Sans ExtraBold" panose="020B0906030804020204" pitchFamily="34" charset="0"/>
              </a:rPr>
              <a:t>Project Highlights</a:t>
            </a:r>
            <a:endParaRPr lang="en-IN" sz="2000" dirty="0">
              <a:solidFill>
                <a:srgbClr val="017E99"/>
              </a:solidFill>
              <a:latin typeface="+mj-lt"/>
            </a:endParaRPr>
          </a:p>
        </p:txBody>
      </p:sp>
      <p:sp>
        <p:nvSpPr>
          <p:cNvPr id="9" name="Rectangle 8">
            <a:extLst>
              <a:ext uri="{FF2B5EF4-FFF2-40B4-BE49-F238E27FC236}">
                <a16:creationId xmlns:a16="http://schemas.microsoft.com/office/drawing/2014/main" xmlns="" id="{429A6A2C-890A-4151-A925-38D52A9B1A5C}"/>
              </a:ext>
            </a:extLst>
          </p:cNvPr>
          <p:cNvSpPr/>
          <p:nvPr/>
        </p:nvSpPr>
        <p:spPr>
          <a:xfrm>
            <a:off x="10408356" y="0"/>
            <a:ext cx="1225110" cy="1625600"/>
          </a:xfrm>
          <a:prstGeom prst="rect">
            <a:avLst/>
          </a:prstGeom>
          <a:solidFill>
            <a:schemeClr val="bg1"/>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n w="0"/>
              <a:solidFill>
                <a:schemeClr val="tx1"/>
              </a:solidFill>
              <a:effectLst>
                <a:outerShdw blurRad="38100" dist="19050" dir="2700000" algn="tl" rotWithShape="0">
                  <a:schemeClr val="dk1">
                    <a:alpha val="40000"/>
                  </a:schemeClr>
                </a:outerShdw>
              </a:effectLst>
            </a:endParaRPr>
          </a:p>
        </p:txBody>
      </p:sp>
      <p:pic>
        <p:nvPicPr>
          <p:cNvPr id="4" name="Picture 3">
            <a:extLst>
              <a:ext uri="{FF2B5EF4-FFF2-40B4-BE49-F238E27FC236}">
                <a16:creationId xmlns:a16="http://schemas.microsoft.com/office/drawing/2014/main" xmlns="" id="{415953B6-8864-4E15-892E-813AE7C596C6}"/>
              </a:ext>
            </a:extLst>
          </p:cNvPr>
          <p:cNvPicPr>
            <a:picLocks noChangeAspect="1"/>
          </p:cNvPicPr>
          <p:nvPr/>
        </p:nvPicPr>
        <p:blipFill>
          <a:blip r:embed="rId2"/>
          <a:stretch>
            <a:fillRect/>
          </a:stretch>
        </p:blipFill>
        <p:spPr>
          <a:xfrm>
            <a:off x="10497537" y="280719"/>
            <a:ext cx="1046748" cy="1046748"/>
          </a:xfrm>
          <a:prstGeom prst="rect">
            <a:avLst/>
          </a:prstGeom>
        </p:spPr>
      </p:pic>
      <p:pic>
        <p:nvPicPr>
          <p:cNvPr id="5" name="Picture 4">
            <a:extLst>
              <a:ext uri="{FF2B5EF4-FFF2-40B4-BE49-F238E27FC236}">
                <a16:creationId xmlns:a16="http://schemas.microsoft.com/office/drawing/2014/main" xmlns="" id="{EA32AC53-8AC1-4E1F-8C44-CFA2BF9CD94C}"/>
              </a:ext>
            </a:extLst>
          </p:cNvPr>
          <p:cNvPicPr>
            <a:picLocks noChangeAspect="1"/>
          </p:cNvPicPr>
          <p:nvPr/>
        </p:nvPicPr>
        <p:blipFill>
          <a:blip r:embed="rId3"/>
          <a:stretch>
            <a:fillRect/>
          </a:stretch>
        </p:blipFill>
        <p:spPr>
          <a:xfrm>
            <a:off x="5588538" y="2443242"/>
            <a:ext cx="7984261" cy="4590217"/>
          </a:xfrm>
          <a:prstGeom prst="rect">
            <a:avLst/>
          </a:prstGeom>
        </p:spPr>
      </p:pic>
      <p:sp>
        <p:nvSpPr>
          <p:cNvPr id="6" name="Rectangle 5">
            <a:extLst>
              <a:ext uri="{FF2B5EF4-FFF2-40B4-BE49-F238E27FC236}">
                <a16:creationId xmlns:a16="http://schemas.microsoft.com/office/drawing/2014/main" xmlns="" id="{1AE131B9-0B95-4B3C-BD78-23BA86850602}"/>
              </a:ext>
            </a:extLst>
          </p:cNvPr>
          <p:cNvSpPr/>
          <p:nvPr/>
        </p:nvSpPr>
        <p:spPr>
          <a:xfrm>
            <a:off x="744627" y="2541384"/>
            <a:ext cx="6388044" cy="1692771"/>
          </a:xfrm>
          <a:prstGeom prst="rect">
            <a:avLst/>
          </a:prstGeom>
          <a:noFill/>
          <a:ln>
            <a:noFill/>
          </a:ln>
        </p:spPr>
        <p:txBody>
          <a:bodyPr wrap="square" lIns="91440" tIns="45720" rIns="91440" bIns="45720">
            <a:spAutoFit/>
          </a:bodyPr>
          <a:lstStyle/>
          <a:p>
            <a:r>
              <a:rPr lang="en-US" sz="2400" dirty="0">
                <a:ln w="18415" cmpd="sng">
                  <a:noFill/>
                  <a:prstDash val="solid"/>
                </a:ln>
                <a:solidFill>
                  <a:srgbClr val="017E99"/>
                </a:solidFill>
                <a:latin typeface="+mj-lt"/>
                <a:ea typeface="Open Sans ExtraBold" panose="020B0906030804020204" pitchFamily="34" charset="0"/>
                <a:cs typeface="Open Sans ExtraBold" panose="020B0906030804020204" pitchFamily="34" charset="0"/>
              </a:rPr>
              <a:t>Amenities</a:t>
            </a:r>
            <a:endParaRPr lang="en-US" sz="2400" dirty="0">
              <a:solidFill>
                <a:schemeClr val="tx1">
                  <a:lumMod val="65000"/>
                  <a:lumOff val="35000"/>
                </a:schemeClr>
              </a:solidFill>
              <a:ea typeface="Open Sans" panose="020B0606030504020204" pitchFamily="34" charset="0"/>
              <a:cs typeface="Century Gothic"/>
            </a:endParaRPr>
          </a:p>
          <a:p>
            <a:pPr marL="285750" indent="-285750">
              <a:buFont typeface="Wingdings" panose="05000000000000000000" pitchFamily="2" charset="2"/>
              <a:buChar char="ü"/>
            </a:pPr>
            <a:r>
              <a:rPr lang="en-US" sz="2000" dirty="0">
                <a:solidFill>
                  <a:schemeClr val="tx1">
                    <a:lumMod val="65000"/>
                    <a:lumOff val="35000"/>
                  </a:schemeClr>
                </a:solidFill>
                <a:ea typeface="Open Sans" panose="020B0606030504020204" pitchFamily="34" charset="0"/>
                <a:cs typeface="Century Gothic"/>
              </a:rPr>
              <a:t>Club house, Yoga and meditation center, Senior citizen sit outs, Children's play area, Outdoor Sports facilities, Power back up for common Areas</a:t>
            </a:r>
          </a:p>
        </p:txBody>
      </p:sp>
      <p:sp>
        <p:nvSpPr>
          <p:cNvPr id="11" name="Rectangle 10">
            <a:extLst>
              <a:ext uri="{FF2B5EF4-FFF2-40B4-BE49-F238E27FC236}">
                <a16:creationId xmlns:a16="http://schemas.microsoft.com/office/drawing/2014/main" xmlns="" id="{B82CCD18-AFBF-459C-B75E-2904C4A5A5C6}"/>
              </a:ext>
            </a:extLst>
          </p:cNvPr>
          <p:cNvSpPr/>
          <p:nvPr/>
        </p:nvSpPr>
        <p:spPr>
          <a:xfrm>
            <a:off x="744627" y="1203119"/>
            <a:ext cx="7807808" cy="461665"/>
          </a:xfrm>
          <a:prstGeom prst="rect">
            <a:avLst/>
          </a:prstGeom>
          <a:noFill/>
          <a:ln>
            <a:noFill/>
          </a:ln>
        </p:spPr>
        <p:txBody>
          <a:bodyPr wrap="square" lIns="91440" tIns="45720" rIns="91440" bIns="45720">
            <a:spAutoFit/>
          </a:bodyPr>
          <a:lstStyle/>
          <a:p>
            <a:r>
              <a:rPr lang="en-US" sz="2400" dirty="0">
                <a:ln w="18415" cmpd="sng">
                  <a:noFill/>
                  <a:prstDash val="solid"/>
                </a:ln>
                <a:solidFill>
                  <a:srgbClr val="017E99"/>
                </a:solidFill>
                <a:latin typeface="+mj-lt"/>
                <a:ea typeface="Open Sans ExtraBold" panose="020B0906030804020204" pitchFamily="34" charset="0"/>
                <a:cs typeface="Open Sans ExtraBold" panose="020B0906030804020204" pitchFamily="34" charset="0"/>
              </a:rPr>
              <a:t>Social Infrastructure</a:t>
            </a:r>
            <a:endParaRPr lang="en-IN" sz="2400" dirty="0">
              <a:solidFill>
                <a:srgbClr val="017E99"/>
              </a:solidFill>
              <a:latin typeface="+mj-lt"/>
            </a:endParaRPr>
          </a:p>
        </p:txBody>
      </p:sp>
      <p:sp>
        <p:nvSpPr>
          <p:cNvPr id="14" name="Rectangle 13">
            <a:extLst>
              <a:ext uri="{FF2B5EF4-FFF2-40B4-BE49-F238E27FC236}">
                <a16:creationId xmlns:a16="http://schemas.microsoft.com/office/drawing/2014/main" xmlns="" id="{ED96EC6E-9657-487B-A47E-AAC5A766ABDC}"/>
              </a:ext>
            </a:extLst>
          </p:cNvPr>
          <p:cNvSpPr/>
          <p:nvPr/>
        </p:nvSpPr>
        <p:spPr>
          <a:xfrm>
            <a:off x="744627" y="4650724"/>
            <a:ext cx="3057247" cy="381541"/>
          </a:xfrm>
          <a:prstGeom prst="rect">
            <a:avLst/>
          </a:prstGeom>
        </p:spPr>
        <p:txBody>
          <a:bodyPr wrap="none">
            <a:spAutoFit/>
          </a:bodyPr>
          <a:lstStyle/>
          <a:p>
            <a:r>
              <a:rPr lang="en-US" sz="2400" dirty="0">
                <a:ln w="18415" cmpd="sng">
                  <a:noFill/>
                  <a:prstDash val="solid"/>
                </a:ln>
                <a:solidFill>
                  <a:srgbClr val="017E99"/>
                </a:solidFill>
                <a:ea typeface="Open Sans ExtraBold" panose="020B0906030804020204" pitchFamily="34" charset="0"/>
                <a:cs typeface="Open Sans ExtraBold" panose="020B0906030804020204" pitchFamily="34" charset="0"/>
              </a:rPr>
              <a:t>Safety and Security</a:t>
            </a:r>
            <a:endParaRPr lang="en-US" sz="2400" dirty="0">
              <a:solidFill>
                <a:schemeClr val="tx1">
                  <a:lumMod val="65000"/>
                  <a:lumOff val="35000"/>
                </a:schemeClr>
              </a:solidFill>
              <a:ea typeface="Open Sans" panose="020B0606030504020204" pitchFamily="34" charset="0"/>
              <a:cs typeface="Century Gothic"/>
            </a:endParaRPr>
          </a:p>
        </p:txBody>
      </p:sp>
      <p:sp>
        <p:nvSpPr>
          <p:cNvPr id="16" name="Rectangle 15">
            <a:extLst>
              <a:ext uri="{FF2B5EF4-FFF2-40B4-BE49-F238E27FC236}">
                <a16:creationId xmlns:a16="http://schemas.microsoft.com/office/drawing/2014/main" xmlns="" id="{31A21EEC-2232-4406-94D2-0843F3910E32}"/>
              </a:ext>
            </a:extLst>
          </p:cNvPr>
          <p:cNvSpPr/>
          <p:nvPr/>
        </p:nvSpPr>
        <p:spPr>
          <a:xfrm>
            <a:off x="744627" y="5043954"/>
            <a:ext cx="5876930" cy="707886"/>
          </a:xfrm>
          <a:prstGeom prst="rect">
            <a:avLst/>
          </a:prstGeom>
        </p:spPr>
        <p:txBody>
          <a:bodyPr wrap="none">
            <a:spAutoFit/>
          </a:bodyPr>
          <a:lstStyle/>
          <a:p>
            <a:pPr marL="285750" indent="-285750">
              <a:buFont typeface="Wingdings" panose="05000000000000000000" pitchFamily="2" charset="2"/>
              <a:buChar char="ü"/>
            </a:pPr>
            <a:r>
              <a:rPr lang="en-US" sz="2000" dirty="0">
                <a:solidFill>
                  <a:schemeClr val="tx1">
                    <a:lumMod val="65000"/>
                    <a:lumOff val="35000"/>
                  </a:schemeClr>
                </a:solidFill>
                <a:ea typeface="Open Sans" panose="020B0606030504020204" pitchFamily="34" charset="0"/>
                <a:cs typeface="Century Gothic"/>
              </a:rPr>
              <a:t>Video door phones, Panic Switch, 24/7 App</a:t>
            </a:r>
          </a:p>
          <a:p>
            <a:r>
              <a:rPr lang="en-US" sz="2000" dirty="0">
                <a:solidFill>
                  <a:schemeClr val="tx1">
                    <a:lumMod val="65000"/>
                    <a:lumOff val="35000"/>
                  </a:schemeClr>
                </a:solidFill>
                <a:ea typeface="Open Sans" panose="020B0606030504020204" pitchFamily="34" charset="0"/>
                <a:cs typeface="Century Gothic"/>
              </a:rPr>
              <a:t>    Based Security, 24/7 Women Help desk</a:t>
            </a:r>
          </a:p>
        </p:txBody>
      </p:sp>
    </p:spTree>
    <p:extLst>
      <p:ext uri="{BB962C8B-B14F-4D97-AF65-F5344CB8AC3E}">
        <p14:creationId xmlns:p14="http://schemas.microsoft.com/office/powerpoint/2010/main" val="189346005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80CFD4"/>
            </a:gs>
            <a:gs pos="100000">
              <a:srgbClr val="B4E2E6"/>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63C23017-AE25-4758-BDA7-9EED03495981}"/>
              </a:ext>
            </a:extLst>
          </p:cNvPr>
          <p:cNvSpPr/>
          <p:nvPr/>
        </p:nvSpPr>
        <p:spPr>
          <a:xfrm>
            <a:off x="10408356" y="0"/>
            <a:ext cx="1225110" cy="1625600"/>
          </a:xfrm>
          <a:prstGeom prst="rect">
            <a:avLst/>
          </a:prstGeom>
          <a:solidFill>
            <a:schemeClr val="bg1"/>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n w="0"/>
              <a:solidFill>
                <a:schemeClr val="tx1"/>
              </a:solidFill>
              <a:effectLst>
                <a:outerShdw blurRad="38100" dist="19050" dir="2700000" algn="tl" rotWithShape="0">
                  <a:schemeClr val="dk1">
                    <a:alpha val="40000"/>
                  </a:schemeClr>
                </a:outerShdw>
              </a:effectLst>
            </a:endParaRPr>
          </a:p>
        </p:txBody>
      </p:sp>
      <p:pic>
        <p:nvPicPr>
          <p:cNvPr id="10" name="Picture 9">
            <a:extLst>
              <a:ext uri="{FF2B5EF4-FFF2-40B4-BE49-F238E27FC236}">
                <a16:creationId xmlns:a16="http://schemas.microsoft.com/office/drawing/2014/main" xmlns="" id="{22EE9EC6-99F9-44B3-9A3E-0E87272A346F}"/>
              </a:ext>
            </a:extLst>
          </p:cNvPr>
          <p:cNvPicPr>
            <a:picLocks noChangeAspect="1"/>
          </p:cNvPicPr>
          <p:nvPr/>
        </p:nvPicPr>
        <p:blipFill rotWithShape="1">
          <a:blip r:embed="rId2"/>
          <a:srcRect l="20000" t="35873" r="24200" b="27881"/>
          <a:stretch/>
        </p:blipFill>
        <p:spPr>
          <a:xfrm>
            <a:off x="2886512" y="3388021"/>
            <a:ext cx="6418976" cy="2343327"/>
          </a:xfrm>
          <a:prstGeom prst="rect">
            <a:avLst/>
          </a:prstGeom>
        </p:spPr>
      </p:pic>
      <p:sp>
        <p:nvSpPr>
          <p:cNvPr id="13" name="TextBox 12">
            <a:extLst>
              <a:ext uri="{FF2B5EF4-FFF2-40B4-BE49-F238E27FC236}">
                <a16:creationId xmlns:a16="http://schemas.microsoft.com/office/drawing/2014/main" xmlns="" id="{CFCDAE05-2F0F-494C-BDD4-313EEC61F50F}"/>
              </a:ext>
            </a:extLst>
          </p:cNvPr>
          <p:cNvSpPr txBox="1"/>
          <p:nvPr/>
        </p:nvSpPr>
        <p:spPr>
          <a:xfrm>
            <a:off x="455660" y="3433177"/>
            <a:ext cx="1824696" cy="738664"/>
          </a:xfrm>
          <a:prstGeom prst="rect">
            <a:avLst/>
          </a:prstGeom>
          <a:noFill/>
        </p:spPr>
        <p:txBody>
          <a:bodyPr wrap="square" rtlCol="0">
            <a:spAutoFit/>
          </a:bodyPr>
          <a:lstStyle/>
          <a:p>
            <a:r>
              <a:rPr lang="en-US" sz="1400" b="1" dirty="0">
                <a:solidFill>
                  <a:schemeClr val="tx1">
                    <a:lumMod val="65000"/>
                    <a:lumOff val="35000"/>
                  </a:schemeClr>
                </a:solidFill>
                <a:latin typeface="+mj-lt"/>
                <a:ea typeface="Open Sans" panose="020B0606030504020204" pitchFamily="34" charset="0"/>
                <a:cs typeface="Open Sans" panose="020B0606030504020204" pitchFamily="34" charset="0"/>
              </a:rPr>
              <a:t>24/7 App based security services on one click</a:t>
            </a:r>
          </a:p>
        </p:txBody>
      </p:sp>
      <p:sp>
        <p:nvSpPr>
          <p:cNvPr id="15" name="TextBox 14">
            <a:extLst>
              <a:ext uri="{FF2B5EF4-FFF2-40B4-BE49-F238E27FC236}">
                <a16:creationId xmlns:a16="http://schemas.microsoft.com/office/drawing/2014/main" xmlns="" id="{451A9BA5-5B1A-4840-8BE6-DA752F7060B8}"/>
              </a:ext>
            </a:extLst>
          </p:cNvPr>
          <p:cNvSpPr txBox="1"/>
          <p:nvPr/>
        </p:nvSpPr>
        <p:spPr>
          <a:xfrm>
            <a:off x="1261212" y="2109135"/>
            <a:ext cx="1905199" cy="954107"/>
          </a:xfrm>
          <a:prstGeom prst="rect">
            <a:avLst/>
          </a:prstGeom>
          <a:noFill/>
        </p:spPr>
        <p:txBody>
          <a:bodyPr wrap="square" rtlCol="0">
            <a:spAutoFit/>
          </a:bodyPr>
          <a:lstStyle/>
          <a:p>
            <a:r>
              <a:rPr lang="en-US" sz="1400" b="1" dirty="0">
                <a:solidFill>
                  <a:schemeClr val="tx1">
                    <a:lumMod val="65000"/>
                    <a:lumOff val="35000"/>
                  </a:schemeClr>
                </a:solidFill>
                <a:latin typeface="+mj-lt"/>
                <a:ea typeface="Open Sans" panose="020B0606030504020204" pitchFamily="34" charset="0"/>
                <a:cs typeface="Open Sans" panose="020B0606030504020204" pitchFamily="34" charset="0"/>
              </a:rPr>
              <a:t>Panic switch to be provided  in all apartments in case </a:t>
            </a:r>
          </a:p>
          <a:p>
            <a:r>
              <a:rPr lang="en-US" sz="1400" b="1" dirty="0">
                <a:solidFill>
                  <a:schemeClr val="tx1">
                    <a:lumMod val="65000"/>
                    <a:lumOff val="35000"/>
                  </a:schemeClr>
                </a:solidFill>
                <a:latin typeface="+mj-lt"/>
                <a:ea typeface="Open Sans" panose="020B0606030504020204" pitchFamily="34" charset="0"/>
                <a:cs typeface="Open Sans" panose="020B0606030504020204" pitchFamily="34" charset="0"/>
              </a:rPr>
              <a:t>of emergency</a:t>
            </a:r>
          </a:p>
        </p:txBody>
      </p:sp>
      <p:sp>
        <p:nvSpPr>
          <p:cNvPr id="17" name="TextBox 16">
            <a:extLst>
              <a:ext uri="{FF2B5EF4-FFF2-40B4-BE49-F238E27FC236}">
                <a16:creationId xmlns:a16="http://schemas.microsoft.com/office/drawing/2014/main" xmlns="" id="{D5F1C546-621E-4AA2-A884-1E7A47F1BB2A}"/>
              </a:ext>
            </a:extLst>
          </p:cNvPr>
          <p:cNvSpPr txBox="1"/>
          <p:nvPr/>
        </p:nvSpPr>
        <p:spPr>
          <a:xfrm>
            <a:off x="3200014" y="1429541"/>
            <a:ext cx="2133600" cy="523220"/>
          </a:xfrm>
          <a:prstGeom prst="rect">
            <a:avLst/>
          </a:prstGeom>
          <a:noFill/>
        </p:spPr>
        <p:txBody>
          <a:bodyPr wrap="square" rtlCol="0">
            <a:spAutoFit/>
          </a:bodyPr>
          <a:lstStyle/>
          <a:p>
            <a:r>
              <a:rPr lang="en-US" sz="1400" b="1" dirty="0">
                <a:solidFill>
                  <a:schemeClr val="tx1">
                    <a:lumMod val="65000"/>
                    <a:lumOff val="35000"/>
                  </a:schemeClr>
                </a:solidFill>
                <a:latin typeface="+mj-lt"/>
                <a:ea typeface="Open Sans" panose="020B0606030504020204" pitchFamily="34" charset="0"/>
                <a:cs typeface="Open Sans" panose="020B0606030504020204" pitchFamily="34" charset="0"/>
              </a:rPr>
              <a:t>In house school &amp; hospitals</a:t>
            </a:r>
          </a:p>
        </p:txBody>
      </p:sp>
      <p:sp>
        <p:nvSpPr>
          <p:cNvPr id="21" name="TextBox 20">
            <a:extLst>
              <a:ext uri="{FF2B5EF4-FFF2-40B4-BE49-F238E27FC236}">
                <a16:creationId xmlns:a16="http://schemas.microsoft.com/office/drawing/2014/main" xmlns="" id="{2D79ED04-4306-4894-838C-6291A54BF233}"/>
              </a:ext>
            </a:extLst>
          </p:cNvPr>
          <p:cNvSpPr txBox="1"/>
          <p:nvPr/>
        </p:nvSpPr>
        <p:spPr>
          <a:xfrm>
            <a:off x="6858388" y="1428605"/>
            <a:ext cx="1524000" cy="523220"/>
          </a:xfrm>
          <a:prstGeom prst="rect">
            <a:avLst/>
          </a:prstGeom>
          <a:noFill/>
        </p:spPr>
        <p:txBody>
          <a:bodyPr wrap="square" rtlCol="0">
            <a:spAutoFit/>
          </a:bodyPr>
          <a:lstStyle/>
          <a:p>
            <a:r>
              <a:rPr lang="en-US" sz="1400" b="1" dirty="0">
                <a:solidFill>
                  <a:schemeClr val="tx1">
                    <a:lumMod val="65000"/>
                    <a:lumOff val="35000"/>
                  </a:schemeClr>
                </a:solidFill>
                <a:latin typeface="+mj-lt"/>
                <a:ea typeface="Open Sans" panose="020B0606030504020204" pitchFamily="34" charset="0"/>
                <a:cs typeface="Open Sans" panose="020B0606030504020204" pitchFamily="34" charset="0"/>
              </a:rPr>
              <a:t>Free legal consultation</a:t>
            </a:r>
          </a:p>
        </p:txBody>
      </p:sp>
      <p:sp>
        <p:nvSpPr>
          <p:cNvPr id="23" name="TextBox 22">
            <a:extLst>
              <a:ext uri="{FF2B5EF4-FFF2-40B4-BE49-F238E27FC236}">
                <a16:creationId xmlns:a16="http://schemas.microsoft.com/office/drawing/2014/main" xmlns="" id="{6A9A4976-1BC4-47E3-9DA7-9E001F7F9E88}"/>
              </a:ext>
            </a:extLst>
          </p:cNvPr>
          <p:cNvSpPr txBox="1"/>
          <p:nvPr/>
        </p:nvSpPr>
        <p:spPr>
          <a:xfrm>
            <a:off x="8654343" y="2209163"/>
            <a:ext cx="2979123" cy="738664"/>
          </a:xfrm>
          <a:prstGeom prst="rect">
            <a:avLst/>
          </a:prstGeom>
          <a:noFill/>
        </p:spPr>
        <p:txBody>
          <a:bodyPr wrap="square" rtlCol="0">
            <a:spAutoFit/>
          </a:bodyPr>
          <a:lstStyle/>
          <a:p>
            <a:r>
              <a:rPr lang="en-US" sz="1400" b="1" dirty="0">
                <a:solidFill>
                  <a:schemeClr val="tx1">
                    <a:lumMod val="65000"/>
                    <a:lumOff val="35000"/>
                  </a:schemeClr>
                </a:solidFill>
                <a:latin typeface="+mj-lt"/>
                <a:ea typeface="Open Sans" panose="020B0606030504020204" pitchFamily="34" charset="0"/>
                <a:cs typeface="Open Sans" panose="020B0606030504020204" pitchFamily="34" charset="0"/>
              </a:rPr>
              <a:t>Doctor on call</a:t>
            </a:r>
          </a:p>
          <a:p>
            <a:r>
              <a:rPr lang="en-US" sz="1400" b="1" dirty="0">
                <a:solidFill>
                  <a:schemeClr val="tx1">
                    <a:lumMod val="65000"/>
                    <a:lumOff val="35000"/>
                  </a:schemeClr>
                </a:solidFill>
                <a:latin typeface="+mj-lt"/>
                <a:ea typeface="Open Sans" panose="020B0606030504020204" pitchFamily="34" charset="0"/>
                <a:cs typeface="Open Sans" panose="020B0606030504020204" pitchFamily="34" charset="0"/>
              </a:rPr>
              <a:t>Quarterly medical check ups for family at a reasonable fee</a:t>
            </a:r>
          </a:p>
        </p:txBody>
      </p:sp>
      <p:sp>
        <p:nvSpPr>
          <p:cNvPr id="25" name="TextBox 24">
            <a:extLst>
              <a:ext uri="{FF2B5EF4-FFF2-40B4-BE49-F238E27FC236}">
                <a16:creationId xmlns:a16="http://schemas.microsoft.com/office/drawing/2014/main" xmlns="" id="{C255D33F-62A8-40C2-80D0-7738D59A871B}"/>
              </a:ext>
            </a:extLst>
          </p:cNvPr>
          <p:cNvSpPr txBox="1"/>
          <p:nvPr/>
        </p:nvSpPr>
        <p:spPr>
          <a:xfrm>
            <a:off x="9798756" y="3433177"/>
            <a:ext cx="2190044" cy="954107"/>
          </a:xfrm>
          <a:prstGeom prst="rect">
            <a:avLst/>
          </a:prstGeom>
          <a:noFill/>
        </p:spPr>
        <p:txBody>
          <a:bodyPr wrap="square" rtlCol="0">
            <a:spAutoFit/>
          </a:bodyPr>
          <a:lstStyle/>
          <a:p>
            <a:r>
              <a:rPr lang="en-US" sz="1400" b="1" dirty="0">
                <a:solidFill>
                  <a:schemeClr val="tx1">
                    <a:lumMod val="65000"/>
                    <a:lumOff val="35000"/>
                  </a:schemeClr>
                </a:solidFill>
                <a:latin typeface="+mj-lt"/>
                <a:ea typeface="Open Sans" panose="020B0606030504020204" pitchFamily="34" charset="0"/>
                <a:cs typeface="Open Sans" panose="020B0606030504020204" pitchFamily="34" charset="0"/>
              </a:rPr>
              <a:t>Shuttle services for pick up and drop to the nearest station / market every hour</a:t>
            </a:r>
          </a:p>
        </p:txBody>
      </p:sp>
      <p:sp>
        <p:nvSpPr>
          <p:cNvPr id="29" name="TextBox 28">
            <a:extLst>
              <a:ext uri="{FF2B5EF4-FFF2-40B4-BE49-F238E27FC236}">
                <a16:creationId xmlns:a16="http://schemas.microsoft.com/office/drawing/2014/main" xmlns="" id="{9D1EFE90-736D-4C99-9884-A5C53972025F}"/>
              </a:ext>
            </a:extLst>
          </p:cNvPr>
          <p:cNvSpPr txBox="1"/>
          <p:nvPr/>
        </p:nvSpPr>
        <p:spPr>
          <a:xfrm>
            <a:off x="4736076" y="791108"/>
            <a:ext cx="2217869" cy="523220"/>
          </a:xfrm>
          <a:prstGeom prst="rect">
            <a:avLst/>
          </a:prstGeom>
          <a:noFill/>
        </p:spPr>
        <p:txBody>
          <a:bodyPr wrap="square" rtlCol="0">
            <a:spAutoFit/>
          </a:bodyPr>
          <a:lstStyle/>
          <a:p>
            <a:pPr algn="ctr"/>
            <a:r>
              <a:rPr lang="en-US" sz="1400" b="1" dirty="0">
                <a:solidFill>
                  <a:schemeClr val="tx1">
                    <a:lumMod val="65000"/>
                    <a:lumOff val="35000"/>
                  </a:schemeClr>
                </a:solidFill>
                <a:latin typeface="+mj-lt"/>
                <a:ea typeface="Open Sans" panose="020B0606030504020204" pitchFamily="34" charset="0"/>
                <a:cs typeface="Open Sans" panose="020B0606030504020204" pitchFamily="34" charset="0"/>
              </a:rPr>
              <a:t>Free Interior Designing consultation</a:t>
            </a:r>
          </a:p>
        </p:txBody>
      </p:sp>
      <p:cxnSp>
        <p:nvCxnSpPr>
          <p:cNvPr id="33" name="Connector: Elbow 32">
            <a:extLst>
              <a:ext uri="{FF2B5EF4-FFF2-40B4-BE49-F238E27FC236}">
                <a16:creationId xmlns:a16="http://schemas.microsoft.com/office/drawing/2014/main" xmlns="" id="{7808FE34-568A-4EB2-B501-C673E63A3E86}"/>
              </a:ext>
            </a:extLst>
          </p:cNvPr>
          <p:cNvCxnSpPr>
            <a:cxnSpLocks/>
            <a:stCxn id="13" idx="2"/>
          </p:cNvCxnSpPr>
          <p:nvPr/>
        </p:nvCxnSpPr>
        <p:spPr>
          <a:xfrm rot="16200000" flipH="1">
            <a:off x="1704942" y="3834906"/>
            <a:ext cx="554568" cy="1228437"/>
          </a:xfrm>
          <a:prstGeom prst="bentConnector2">
            <a:avLst/>
          </a:prstGeom>
          <a:ln w="19050">
            <a:solidFill>
              <a:schemeClr val="bg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xmlns="" id="{CE734627-6DCF-4CB2-97A6-FBC997DE1157}"/>
              </a:ext>
            </a:extLst>
          </p:cNvPr>
          <p:cNvCxnSpPr>
            <a:cxnSpLocks/>
            <a:stCxn id="25" idx="2"/>
          </p:cNvCxnSpPr>
          <p:nvPr/>
        </p:nvCxnSpPr>
        <p:spPr>
          <a:xfrm rot="5400000">
            <a:off x="9928613" y="3907471"/>
            <a:ext cx="485352" cy="1444978"/>
          </a:xfrm>
          <a:prstGeom prst="bentConnector2">
            <a:avLst/>
          </a:prstGeom>
          <a:ln w="19050">
            <a:solidFill>
              <a:schemeClr val="bg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xmlns="" id="{60B1E5DC-C998-47D9-A234-666D728BB953}"/>
              </a:ext>
            </a:extLst>
          </p:cNvPr>
          <p:cNvCxnSpPr>
            <a:cxnSpLocks/>
            <a:stCxn id="15" idx="3"/>
          </p:cNvCxnSpPr>
          <p:nvPr/>
        </p:nvCxnSpPr>
        <p:spPr>
          <a:xfrm>
            <a:off x="3166411" y="2586189"/>
            <a:ext cx="891236" cy="505551"/>
          </a:xfrm>
          <a:prstGeom prst="bentConnector3">
            <a:avLst>
              <a:gd name="adj1" fmla="val 50000"/>
            </a:avLst>
          </a:prstGeom>
          <a:ln w="19050">
            <a:solidFill>
              <a:schemeClr val="bg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xmlns="" id="{BC1A53D7-D801-46D0-BFCF-8224BF9A7EDA}"/>
              </a:ext>
            </a:extLst>
          </p:cNvPr>
          <p:cNvCxnSpPr>
            <a:cxnSpLocks/>
            <a:stCxn id="23" idx="1"/>
          </p:cNvCxnSpPr>
          <p:nvPr/>
        </p:nvCxnSpPr>
        <p:spPr>
          <a:xfrm rot="10800000" flipV="1">
            <a:off x="7721611" y="2578495"/>
            <a:ext cx="932733" cy="513244"/>
          </a:xfrm>
          <a:prstGeom prst="bentConnector3">
            <a:avLst>
              <a:gd name="adj1" fmla="val 50000"/>
            </a:avLst>
          </a:prstGeom>
          <a:ln w="19050">
            <a:solidFill>
              <a:schemeClr val="bg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xmlns="" id="{10D0E257-5046-4698-8016-063984B154A1}"/>
              </a:ext>
            </a:extLst>
          </p:cNvPr>
          <p:cNvCxnSpPr>
            <a:cxnSpLocks/>
            <a:stCxn id="17" idx="2"/>
          </p:cNvCxnSpPr>
          <p:nvPr/>
        </p:nvCxnSpPr>
        <p:spPr>
          <a:xfrm rot="16200000" flipH="1">
            <a:off x="4110845" y="2108730"/>
            <a:ext cx="1048925" cy="736986"/>
          </a:xfrm>
          <a:prstGeom prst="bentConnector3">
            <a:avLst>
              <a:gd name="adj1" fmla="val 50000"/>
            </a:avLst>
          </a:prstGeom>
          <a:ln w="19050">
            <a:solidFill>
              <a:schemeClr val="bg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Connector: Elbow 58">
            <a:extLst>
              <a:ext uri="{FF2B5EF4-FFF2-40B4-BE49-F238E27FC236}">
                <a16:creationId xmlns:a16="http://schemas.microsoft.com/office/drawing/2014/main" xmlns="" id="{D903D8BF-7B27-478D-B308-B36A201421F3}"/>
              </a:ext>
            </a:extLst>
          </p:cNvPr>
          <p:cNvCxnSpPr>
            <a:cxnSpLocks/>
            <a:stCxn id="21" idx="2"/>
          </p:cNvCxnSpPr>
          <p:nvPr/>
        </p:nvCxnSpPr>
        <p:spPr>
          <a:xfrm rot="5400000">
            <a:off x="6670969" y="2052268"/>
            <a:ext cx="1049862" cy="848976"/>
          </a:xfrm>
          <a:prstGeom prst="bentConnector3">
            <a:avLst>
              <a:gd name="adj1" fmla="val 50000"/>
            </a:avLst>
          </a:prstGeom>
          <a:ln w="19050">
            <a:solidFill>
              <a:schemeClr val="bg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xmlns="" id="{6A706E5E-1B64-4359-A256-BA0F0E814C27}"/>
              </a:ext>
            </a:extLst>
          </p:cNvPr>
          <p:cNvCxnSpPr>
            <a:cxnSpLocks/>
          </p:cNvCxnSpPr>
          <p:nvPr/>
        </p:nvCxnSpPr>
        <p:spPr>
          <a:xfrm>
            <a:off x="5884211" y="1383578"/>
            <a:ext cx="0" cy="1518082"/>
          </a:xfrm>
          <a:prstGeom prst="straightConnector1">
            <a:avLst/>
          </a:prstGeom>
          <a:ln w="19050">
            <a:solidFill>
              <a:schemeClr val="bg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xmlns="" id="{882DEA70-0CD0-4904-BE51-E3847DF0998B}"/>
              </a:ext>
            </a:extLst>
          </p:cNvPr>
          <p:cNvPicPr>
            <a:picLocks noChangeAspect="1"/>
          </p:cNvPicPr>
          <p:nvPr/>
        </p:nvPicPr>
        <p:blipFill>
          <a:blip r:embed="rId3"/>
          <a:stretch>
            <a:fillRect/>
          </a:stretch>
        </p:blipFill>
        <p:spPr>
          <a:xfrm>
            <a:off x="10497537" y="280719"/>
            <a:ext cx="1046748" cy="1046748"/>
          </a:xfrm>
          <a:prstGeom prst="rect">
            <a:avLst/>
          </a:prstGeom>
        </p:spPr>
      </p:pic>
      <p:sp>
        <p:nvSpPr>
          <p:cNvPr id="3" name="TextBox 2">
            <a:extLst>
              <a:ext uri="{FF2B5EF4-FFF2-40B4-BE49-F238E27FC236}">
                <a16:creationId xmlns:a16="http://schemas.microsoft.com/office/drawing/2014/main" xmlns="" id="{4CC61D3F-16F5-4A09-93EB-B45A5CCDBD09}"/>
              </a:ext>
            </a:extLst>
          </p:cNvPr>
          <p:cNvSpPr txBox="1"/>
          <p:nvPr/>
        </p:nvSpPr>
        <p:spPr>
          <a:xfrm>
            <a:off x="9722556" y="5362016"/>
            <a:ext cx="2190044" cy="523220"/>
          </a:xfrm>
          <a:prstGeom prst="rect">
            <a:avLst/>
          </a:prstGeom>
          <a:noFill/>
        </p:spPr>
        <p:txBody>
          <a:bodyPr wrap="square" rtlCol="0">
            <a:spAutoFit/>
          </a:bodyPr>
          <a:lstStyle/>
          <a:p>
            <a:r>
              <a:rPr lang="en-US" sz="1400" b="1" dirty="0">
                <a:solidFill>
                  <a:schemeClr val="tx1">
                    <a:lumMod val="65000"/>
                    <a:lumOff val="35000"/>
                  </a:schemeClr>
                </a:solidFill>
                <a:latin typeface="+mj-lt"/>
                <a:ea typeface="Open Sans" panose="020B0606030504020204" pitchFamily="34" charset="0"/>
                <a:cs typeface="Open Sans" panose="020B0606030504020204" pitchFamily="34" charset="0"/>
              </a:rPr>
              <a:t>Access to women rights organizations</a:t>
            </a:r>
          </a:p>
        </p:txBody>
      </p:sp>
      <p:sp>
        <p:nvSpPr>
          <p:cNvPr id="4" name="TextBox 3">
            <a:extLst>
              <a:ext uri="{FF2B5EF4-FFF2-40B4-BE49-F238E27FC236}">
                <a16:creationId xmlns:a16="http://schemas.microsoft.com/office/drawing/2014/main" xmlns="" id="{1A9ABEA6-F335-47AD-B9EE-6DC0E03C9FD1}"/>
              </a:ext>
            </a:extLst>
          </p:cNvPr>
          <p:cNvSpPr txBox="1"/>
          <p:nvPr/>
        </p:nvSpPr>
        <p:spPr>
          <a:xfrm>
            <a:off x="487934" y="5254294"/>
            <a:ext cx="2190044" cy="738664"/>
          </a:xfrm>
          <a:prstGeom prst="rect">
            <a:avLst/>
          </a:prstGeom>
          <a:noFill/>
        </p:spPr>
        <p:txBody>
          <a:bodyPr wrap="square" rtlCol="0">
            <a:spAutoFit/>
          </a:bodyPr>
          <a:lstStyle/>
          <a:p>
            <a:r>
              <a:rPr lang="en-US" sz="1400" b="1" dirty="0">
                <a:solidFill>
                  <a:schemeClr val="tx1">
                    <a:lumMod val="65000"/>
                    <a:lumOff val="35000"/>
                  </a:schemeClr>
                </a:solidFill>
                <a:latin typeface="+mj-lt"/>
                <a:ea typeface="Open Sans" panose="020B0606030504020204" pitchFamily="34" charset="0"/>
                <a:cs typeface="Open Sans" panose="020B0606030504020204" pitchFamily="34" charset="0"/>
              </a:rPr>
              <a:t>Affordable Co-working spaces for women entrepreneurs </a:t>
            </a:r>
          </a:p>
        </p:txBody>
      </p:sp>
      <p:cxnSp>
        <p:nvCxnSpPr>
          <p:cNvPr id="26" name="Connector: Elbow 25">
            <a:extLst>
              <a:ext uri="{FF2B5EF4-FFF2-40B4-BE49-F238E27FC236}">
                <a16:creationId xmlns:a16="http://schemas.microsoft.com/office/drawing/2014/main" xmlns="" id="{2CBBDDD7-692D-4BC6-BC5E-C9EBACEBA12D}"/>
              </a:ext>
            </a:extLst>
          </p:cNvPr>
          <p:cNvCxnSpPr>
            <a:cxnSpLocks/>
            <a:stCxn id="4" idx="2"/>
            <a:endCxn id="10" idx="2"/>
          </p:cNvCxnSpPr>
          <p:nvPr/>
        </p:nvCxnSpPr>
        <p:spPr>
          <a:xfrm rot="5400000" flipH="1" flipV="1">
            <a:off x="3708673" y="3605631"/>
            <a:ext cx="261610" cy="4513044"/>
          </a:xfrm>
          <a:prstGeom prst="bentConnector3">
            <a:avLst>
              <a:gd name="adj1" fmla="val -87382"/>
            </a:avLst>
          </a:prstGeom>
          <a:ln w="19050">
            <a:solidFill>
              <a:schemeClr val="bg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xmlns="" id="{295C0E43-0512-4F30-A657-E98D823B5FCA}"/>
              </a:ext>
            </a:extLst>
          </p:cNvPr>
          <p:cNvCxnSpPr>
            <a:cxnSpLocks/>
            <a:endCxn id="3" idx="2"/>
          </p:cNvCxnSpPr>
          <p:nvPr/>
        </p:nvCxnSpPr>
        <p:spPr>
          <a:xfrm>
            <a:off x="6304534" y="5731348"/>
            <a:ext cx="4513044" cy="153888"/>
          </a:xfrm>
          <a:prstGeom prst="bentConnector4">
            <a:avLst>
              <a:gd name="adj1" fmla="val 240"/>
              <a:gd name="adj2" fmla="val 290993"/>
            </a:avLst>
          </a:prstGeom>
          <a:ln w="19050">
            <a:solidFill>
              <a:schemeClr val="bg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280486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william-iven-jrh5lAq-mIs-unsplash.jpg">
            <a:extLst>
              <a:ext uri="{FF2B5EF4-FFF2-40B4-BE49-F238E27FC236}">
                <a16:creationId xmlns:a16="http://schemas.microsoft.com/office/drawing/2014/main" xmlns="" id="{8A63FD6F-FE47-4967-9BD7-258B3B05C87B}"/>
              </a:ext>
            </a:extLst>
          </p:cNvPr>
          <p:cNvPicPr>
            <a:picLocks noChangeAspect="1"/>
          </p:cNvPicPr>
          <p:nvPr/>
        </p:nvPicPr>
        <p:blipFill>
          <a:blip r:embed="rId2" cstate="print">
            <a:lum contrast="20000"/>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xmlns="" id="{05D606C7-FEAA-4042-B4EB-D4CDF7657586}"/>
              </a:ext>
            </a:extLst>
          </p:cNvPr>
          <p:cNvSpPr/>
          <p:nvPr/>
        </p:nvSpPr>
        <p:spPr>
          <a:xfrm>
            <a:off x="0" y="0"/>
            <a:ext cx="12192000" cy="6858000"/>
          </a:xfrm>
          <a:prstGeom prst="rect">
            <a:avLst/>
          </a:prstGeom>
          <a:solidFill>
            <a:srgbClr val="017E99">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N"/>
          </a:p>
        </p:txBody>
      </p:sp>
      <p:sp>
        <p:nvSpPr>
          <p:cNvPr id="39" name="Rectangle 38">
            <a:extLst>
              <a:ext uri="{FF2B5EF4-FFF2-40B4-BE49-F238E27FC236}">
                <a16:creationId xmlns:a16="http://schemas.microsoft.com/office/drawing/2014/main" xmlns="" id="{173F8DC4-25D9-4B5B-B542-651862F47ACA}"/>
              </a:ext>
            </a:extLst>
          </p:cNvPr>
          <p:cNvSpPr/>
          <p:nvPr/>
        </p:nvSpPr>
        <p:spPr>
          <a:xfrm>
            <a:off x="376637" y="177059"/>
            <a:ext cx="9241496" cy="1323439"/>
          </a:xfrm>
          <a:prstGeom prst="rect">
            <a:avLst/>
          </a:prstGeom>
          <a:noFill/>
          <a:ln>
            <a:noFill/>
          </a:ln>
        </p:spPr>
        <p:txBody>
          <a:bodyPr wrap="square" lIns="91440" tIns="45720" rIns="91440" bIns="45720">
            <a:spAutoFit/>
          </a:bodyPr>
          <a:lstStyle/>
          <a:p>
            <a:r>
              <a:rPr lang="en-US" sz="4000" dirty="0">
                <a:ln w="18415" cmpd="sng">
                  <a:noFill/>
                  <a:prstDash val="solid"/>
                </a:ln>
                <a:solidFill>
                  <a:schemeClr val="bg1"/>
                </a:solidFill>
                <a:latin typeface="+mj-lt"/>
                <a:ea typeface="Open Sans ExtraBold" panose="020B0906030804020204" pitchFamily="34" charset="0"/>
                <a:cs typeface="Open Sans ExtraBold" panose="020B0906030804020204" pitchFamily="34" charset="0"/>
              </a:rPr>
              <a:t>Women Home Buyer Survey Highlights</a:t>
            </a:r>
          </a:p>
        </p:txBody>
      </p:sp>
      <p:sp>
        <p:nvSpPr>
          <p:cNvPr id="22" name="Rectangle 21">
            <a:extLst>
              <a:ext uri="{FF2B5EF4-FFF2-40B4-BE49-F238E27FC236}">
                <a16:creationId xmlns:a16="http://schemas.microsoft.com/office/drawing/2014/main" xmlns="" id="{43997883-7ABC-46CA-9351-CE8942BA93BD}"/>
              </a:ext>
            </a:extLst>
          </p:cNvPr>
          <p:cNvSpPr/>
          <p:nvPr/>
        </p:nvSpPr>
        <p:spPr>
          <a:xfrm>
            <a:off x="449225" y="1795055"/>
            <a:ext cx="10738870" cy="4188177"/>
          </a:xfrm>
          <a:prstGeom prst="rect">
            <a:avLst/>
          </a:prstGeom>
          <a:solidFill>
            <a:srgbClr val="017E99">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N" sz="1050"/>
          </a:p>
        </p:txBody>
      </p:sp>
      <p:sp>
        <p:nvSpPr>
          <p:cNvPr id="16" name="Rectangle 15">
            <a:extLst>
              <a:ext uri="{FF2B5EF4-FFF2-40B4-BE49-F238E27FC236}">
                <a16:creationId xmlns:a16="http://schemas.microsoft.com/office/drawing/2014/main" xmlns="" id="{A32A8B60-A2A9-4D32-A6C4-FC4B4FB7B1D2}"/>
              </a:ext>
            </a:extLst>
          </p:cNvPr>
          <p:cNvSpPr/>
          <p:nvPr/>
        </p:nvSpPr>
        <p:spPr>
          <a:xfrm>
            <a:off x="553083" y="1921465"/>
            <a:ext cx="8209666" cy="3554243"/>
          </a:xfrm>
          <a:prstGeom prst="rect">
            <a:avLst/>
          </a:prstGeom>
          <a:noFill/>
          <a:ln>
            <a:noFill/>
          </a:ln>
        </p:spPr>
        <p:txBody>
          <a:bodyPr wrap="square" lIns="91440" tIns="45720" rIns="91440" bIns="45720">
            <a:spAutoFit/>
          </a:bodyPr>
          <a:lstStyle/>
          <a:p>
            <a:pPr marL="285750" indent="-285750">
              <a:lnSpc>
                <a:spcPct val="150000"/>
              </a:lnSpc>
              <a:buFont typeface="Wingdings" panose="05000000000000000000" pitchFamily="2" charset="2"/>
              <a:buChar char="ü"/>
            </a:pPr>
            <a:r>
              <a:rPr lang="en-US" sz="1900" dirty="0">
                <a:solidFill>
                  <a:schemeClr val="bg1"/>
                </a:solidFill>
                <a:latin typeface="+mj-lt"/>
                <a:ea typeface="Open Sans" panose="020B0606030504020204" pitchFamily="34" charset="0"/>
                <a:cs typeface="Open Sans" panose="020B0606030504020204" pitchFamily="34" charset="0"/>
              </a:rPr>
              <a:t>The share of single women buyers in India, is 9%.</a:t>
            </a:r>
          </a:p>
          <a:p>
            <a:pPr marL="285750" indent="-285750">
              <a:lnSpc>
                <a:spcPct val="150000"/>
              </a:lnSpc>
              <a:buFont typeface="Wingdings" panose="05000000000000000000" pitchFamily="2" charset="2"/>
              <a:buChar char="ü"/>
            </a:pPr>
            <a:r>
              <a:rPr lang="en-US" sz="1900" dirty="0">
                <a:solidFill>
                  <a:schemeClr val="bg1"/>
                </a:solidFill>
                <a:latin typeface="+mj-lt"/>
                <a:ea typeface="Open Sans" panose="020B0606030504020204" pitchFamily="34" charset="0"/>
                <a:cs typeface="Open Sans" panose="020B0606030504020204" pitchFamily="34" charset="0"/>
              </a:rPr>
              <a:t>28% women prefer mortgage over marriage, against 22% men</a:t>
            </a:r>
            <a:endParaRPr lang="en-US" sz="1900" b="1" dirty="0">
              <a:solidFill>
                <a:schemeClr val="bg1"/>
              </a:solidFill>
              <a:latin typeface="+mj-lt"/>
              <a:ea typeface="Open Sans" panose="020B0606030504020204" pitchFamily="34" charset="0"/>
              <a:cs typeface="Open Sans" panose="020B0606030504020204" pitchFamily="34" charset="0"/>
            </a:endParaRPr>
          </a:p>
          <a:p>
            <a:pPr marL="285750" indent="-285750">
              <a:lnSpc>
                <a:spcPct val="150000"/>
              </a:lnSpc>
              <a:buFont typeface="Wingdings" panose="05000000000000000000" pitchFamily="2" charset="2"/>
              <a:buChar char="ü"/>
            </a:pPr>
            <a:r>
              <a:rPr lang="en-US" sz="1900" dirty="0">
                <a:solidFill>
                  <a:schemeClr val="bg1"/>
                </a:solidFill>
                <a:latin typeface="+mj-lt"/>
                <a:ea typeface="Open Sans" panose="020B0606030504020204" pitchFamily="34" charset="0"/>
                <a:cs typeface="Open Sans" panose="020B0606030504020204" pitchFamily="34" charset="0"/>
              </a:rPr>
              <a:t>62% women are ready to sell their jewelry for property</a:t>
            </a:r>
            <a:endParaRPr lang="en-US" sz="1900" b="1" dirty="0">
              <a:solidFill>
                <a:schemeClr val="bg1"/>
              </a:solidFill>
              <a:latin typeface="+mj-lt"/>
              <a:ea typeface="Open Sans" panose="020B0606030504020204" pitchFamily="34" charset="0"/>
              <a:cs typeface="Open Sans" panose="020B0606030504020204" pitchFamily="34" charset="0"/>
            </a:endParaRPr>
          </a:p>
          <a:p>
            <a:pPr marL="285750" indent="-285750">
              <a:lnSpc>
                <a:spcPct val="150000"/>
              </a:lnSpc>
              <a:buFont typeface="Wingdings" panose="05000000000000000000" pitchFamily="2" charset="2"/>
              <a:buChar char="ü"/>
            </a:pPr>
            <a:r>
              <a:rPr lang="en-US" sz="1900" dirty="0">
                <a:solidFill>
                  <a:schemeClr val="bg1"/>
                </a:solidFill>
                <a:latin typeface="+mj-lt"/>
                <a:ea typeface="Open Sans" panose="020B0606030504020204" pitchFamily="34" charset="0"/>
                <a:cs typeface="Open Sans" panose="020B0606030504020204" pitchFamily="34" charset="0"/>
              </a:rPr>
              <a:t>70% women prefer real estate as their first investment, as compared to 58% men.</a:t>
            </a:r>
            <a:endParaRPr lang="en-US" sz="1900" b="1" dirty="0">
              <a:solidFill>
                <a:schemeClr val="bg1"/>
              </a:solidFill>
              <a:latin typeface="+mj-lt"/>
              <a:ea typeface="Open Sans" panose="020B0606030504020204" pitchFamily="34" charset="0"/>
              <a:cs typeface="Open Sans" panose="020B0606030504020204" pitchFamily="34" charset="0"/>
            </a:endParaRPr>
          </a:p>
          <a:p>
            <a:pPr marL="285750" indent="-285750">
              <a:lnSpc>
                <a:spcPct val="150000"/>
              </a:lnSpc>
              <a:buFont typeface="Wingdings" panose="05000000000000000000" pitchFamily="2" charset="2"/>
              <a:buChar char="ü"/>
            </a:pPr>
            <a:r>
              <a:rPr lang="en-US" sz="1900" dirty="0">
                <a:solidFill>
                  <a:schemeClr val="bg1"/>
                </a:solidFill>
                <a:latin typeface="+mj-lt"/>
                <a:ea typeface="Open Sans" panose="020B0606030504020204" pitchFamily="34" charset="0"/>
                <a:cs typeface="Open Sans" panose="020B0606030504020204" pitchFamily="34" charset="0"/>
              </a:rPr>
              <a:t>Single women are willing to spend up to 60% of their income on property, against 38% for men.</a:t>
            </a:r>
            <a:endParaRPr lang="en-US" sz="1900" b="1" dirty="0">
              <a:solidFill>
                <a:schemeClr val="bg1"/>
              </a:solidFill>
              <a:latin typeface="+mj-lt"/>
              <a:ea typeface="Open Sans" panose="020B0606030504020204" pitchFamily="34" charset="0"/>
              <a:cs typeface="Open Sans" panose="020B0606030504020204" pitchFamily="34" charset="0"/>
            </a:endParaRPr>
          </a:p>
          <a:p>
            <a:pPr marL="285750" indent="-285750">
              <a:lnSpc>
                <a:spcPct val="150000"/>
              </a:lnSpc>
              <a:buFont typeface="Wingdings" panose="05000000000000000000" pitchFamily="2" charset="2"/>
              <a:buChar char="ü"/>
            </a:pPr>
            <a:r>
              <a:rPr lang="en-US" sz="1900" dirty="0">
                <a:solidFill>
                  <a:schemeClr val="bg1"/>
                </a:solidFill>
                <a:latin typeface="+mj-lt"/>
                <a:ea typeface="Open Sans" panose="020B0606030504020204" pitchFamily="34" charset="0"/>
                <a:cs typeface="Open Sans" panose="020B0606030504020204" pitchFamily="34" charset="0"/>
              </a:rPr>
              <a:t>74% of the women are involved in decision of home buying.</a:t>
            </a:r>
          </a:p>
        </p:txBody>
      </p:sp>
      <p:sp>
        <p:nvSpPr>
          <p:cNvPr id="35" name="Rectangle 34">
            <a:extLst>
              <a:ext uri="{FF2B5EF4-FFF2-40B4-BE49-F238E27FC236}">
                <a16:creationId xmlns:a16="http://schemas.microsoft.com/office/drawing/2014/main" xmlns="" id="{BD0B155A-D87F-4152-A74C-327DC9885DCC}"/>
              </a:ext>
            </a:extLst>
          </p:cNvPr>
          <p:cNvSpPr/>
          <p:nvPr/>
        </p:nvSpPr>
        <p:spPr>
          <a:xfrm>
            <a:off x="10408356" y="0"/>
            <a:ext cx="1225110" cy="1625600"/>
          </a:xfrm>
          <a:prstGeom prst="rect">
            <a:avLst/>
          </a:prstGeom>
          <a:solidFill>
            <a:schemeClr val="bg1"/>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n w="0"/>
              <a:solidFill>
                <a:schemeClr val="tx1"/>
              </a:solidFill>
              <a:effectLst>
                <a:outerShdw blurRad="38100" dist="19050" dir="2700000" algn="tl" rotWithShape="0">
                  <a:schemeClr val="dk1">
                    <a:alpha val="40000"/>
                  </a:schemeClr>
                </a:outerShdw>
              </a:effectLst>
            </a:endParaRPr>
          </a:p>
        </p:txBody>
      </p:sp>
      <p:pic>
        <p:nvPicPr>
          <p:cNvPr id="4" name="Picture 3">
            <a:extLst>
              <a:ext uri="{FF2B5EF4-FFF2-40B4-BE49-F238E27FC236}">
                <a16:creationId xmlns:a16="http://schemas.microsoft.com/office/drawing/2014/main" xmlns="" id="{73B0310C-BD33-4879-8EE4-A99B89B129DC}"/>
              </a:ext>
            </a:extLst>
          </p:cNvPr>
          <p:cNvPicPr>
            <a:picLocks noChangeAspect="1"/>
          </p:cNvPicPr>
          <p:nvPr/>
        </p:nvPicPr>
        <p:blipFill>
          <a:blip r:embed="rId3"/>
          <a:stretch>
            <a:fillRect/>
          </a:stretch>
        </p:blipFill>
        <p:spPr>
          <a:xfrm>
            <a:off x="10497537" y="280719"/>
            <a:ext cx="1046748" cy="1046748"/>
          </a:xfrm>
          <a:prstGeom prst="rect">
            <a:avLst/>
          </a:prstGeom>
        </p:spPr>
      </p:pic>
    </p:spTree>
    <p:extLst>
      <p:ext uri="{BB962C8B-B14F-4D97-AF65-F5344CB8AC3E}">
        <p14:creationId xmlns:p14="http://schemas.microsoft.com/office/powerpoint/2010/main" val="10492876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freshh-connection-HJckKnwCXxQ-unsplash.jpg">
            <a:extLst>
              <a:ext uri="{FF2B5EF4-FFF2-40B4-BE49-F238E27FC236}">
                <a16:creationId xmlns:a16="http://schemas.microsoft.com/office/drawing/2014/main" xmlns="" id="{5B1B2CCD-A408-4F6F-89C9-0119F5711656}"/>
              </a:ext>
            </a:extLst>
          </p:cNvPr>
          <p:cNvPicPr>
            <a:picLocks noChangeAspect="1"/>
          </p:cNvPicPr>
          <p:nvPr/>
        </p:nvPicPr>
        <p:blipFill rotWithShape="1">
          <a:blip r:embed="rId2" cstate="print"/>
          <a:srcRect r="11111" b="11111"/>
          <a:stretch/>
        </p:blipFill>
        <p:spPr>
          <a:xfrm>
            <a:off x="0" y="0"/>
            <a:ext cx="12192000" cy="6858000"/>
          </a:xfrm>
          <a:prstGeom prst="rect">
            <a:avLst/>
          </a:prstGeom>
        </p:spPr>
      </p:pic>
      <p:sp>
        <p:nvSpPr>
          <p:cNvPr id="3" name="Rectangle 2">
            <a:extLst>
              <a:ext uri="{FF2B5EF4-FFF2-40B4-BE49-F238E27FC236}">
                <a16:creationId xmlns:a16="http://schemas.microsoft.com/office/drawing/2014/main" xmlns="" id="{05D606C7-FEAA-4042-B4EB-D4CDF7657586}"/>
              </a:ext>
            </a:extLst>
          </p:cNvPr>
          <p:cNvSpPr/>
          <p:nvPr/>
        </p:nvSpPr>
        <p:spPr>
          <a:xfrm>
            <a:off x="0" y="0"/>
            <a:ext cx="12192000" cy="6858000"/>
          </a:xfrm>
          <a:prstGeom prst="rect">
            <a:avLst/>
          </a:prstGeom>
          <a:solidFill>
            <a:srgbClr val="017E99">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N" sz="1400"/>
          </a:p>
        </p:txBody>
      </p:sp>
      <p:sp>
        <p:nvSpPr>
          <p:cNvPr id="7" name="Rectangle 6">
            <a:extLst>
              <a:ext uri="{FF2B5EF4-FFF2-40B4-BE49-F238E27FC236}">
                <a16:creationId xmlns:a16="http://schemas.microsoft.com/office/drawing/2014/main" xmlns="" id="{28DF999F-3563-44A2-8EF6-F34442DE4F5F}"/>
              </a:ext>
            </a:extLst>
          </p:cNvPr>
          <p:cNvSpPr/>
          <p:nvPr/>
        </p:nvSpPr>
        <p:spPr>
          <a:xfrm>
            <a:off x="10408356" y="0"/>
            <a:ext cx="1225110" cy="1625600"/>
          </a:xfrm>
          <a:prstGeom prst="rect">
            <a:avLst/>
          </a:prstGeom>
          <a:solidFill>
            <a:schemeClr val="bg1"/>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n w="0"/>
              <a:solidFill>
                <a:schemeClr val="tx1"/>
              </a:solidFill>
              <a:effectLst>
                <a:outerShdw blurRad="38100" dist="19050" dir="2700000" algn="tl" rotWithShape="0">
                  <a:schemeClr val="dk1">
                    <a:alpha val="40000"/>
                  </a:schemeClr>
                </a:outerShdw>
              </a:effectLst>
            </a:endParaRPr>
          </a:p>
        </p:txBody>
      </p:sp>
      <p:pic>
        <p:nvPicPr>
          <p:cNvPr id="2" name="Picture 1">
            <a:extLst>
              <a:ext uri="{FF2B5EF4-FFF2-40B4-BE49-F238E27FC236}">
                <a16:creationId xmlns:a16="http://schemas.microsoft.com/office/drawing/2014/main" xmlns="" id="{E9C5FEA5-1005-4DF5-8AF8-A67F34A82993}"/>
              </a:ext>
            </a:extLst>
          </p:cNvPr>
          <p:cNvPicPr>
            <a:picLocks noChangeAspect="1"/>
          </p:cNvPicPr>
          <p:nvPr/>
        </p:nvPicPr>
        <p:blipFill>
          <a:blip r:embed="rId3"/>
          <a:stretch>
            <a:fillRect/>
          </a:stretch>
        </p:blipFill>
        <p:spPr>
          <a:xfrm>
            <a:off x="10497537" y="280719"/>
            <a:ext cx="1046748" cy="1046748"/>
          </a:xfrm>
          <a:prstGeom prst="rect">
            <a:avLst/>
          </a:prstGeom>
        </p:spPr>
      </p:pic>
      <p:sp>
        <p:nvSpPr>
          <p:cNvPr id="9" name="Rectangle 8">
            <a:extLst>
              <a:ext uri="{FF2B5EF4-FFF2-40B4-BE49-F238E27FC236}">
                <a16:creationId xmlns:a16="http://schemas.microsoft.com/office/drawing/2014/main" xmlns="" id="{AECF34DF-5857-4AD0-9DB8-93962A51E50F}"/>
              </a:ext>
            </a:extLst>
          </p:cNvPr>
          <p:cNvSpPr/>
          <p:nvPr/>
        </p:nvSpPr>
        <p:spPr>
          <a:xfrm>
            <a:off x="449225" y="1875735"/>
            <a:ext cx="10738870" cy="4188177"/>
          </a:xfrm>
          <a:prstGeom prst="rect">
            <a:avLst/>
          </a:prstGeom>
          <a:solidFill>
            <a:srgbClr val="017E99">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N" sz="1050"/>
          </a:p>
        </p:txBody>
      </p:sp>
      <p:sp>
        <p:nvSpPr>
          <p:cNvPr id="16" name="Rectangle 15">
            <a:extLst>
              <a:ext uri="{FF2B5EF4-FFF2-40B4-BE49-F238E27FC236}">
                <a16:creationId xmlns:a16="http://schemas.microsoft.com/office/drawing/2014/main" xmlns="" id="{A32A8B60-A2A9-4D32-A6C4-FC4B4FB7B1D2}"/>
              </a:ext>
            </a:extLst>
          </p:cNvPr>
          <p:cNvSpPr/>
          <p:nvPr/>
        </p:nvSpPr>
        <p:spPr>
          <a:xfrm>
            <a:off x="511023" y="1881275"/>
            <a:ext cx="9395002" cy="4221669"/>
          </a:xfrm>
          <a:prstGeom prst="rect">
            <a:avLst/>
          </a:prstGeom>
          <a:noFill/>
          <a:ln>
            <a:noFill/>
          </a:ln>
        </p:spPr>
        <p:txBody>
          <a:bodyPr wrap="square" lIns="91440" tIns="45720" rIns="91440" bIns="45720">
            <a:spAutoFit/>
          </a:bodyPr>
          <a:lstStyle/>
          <a:p>
            <a:pPr marL="285750" indent="-285750">
              <a:lnSpc>
                <a:spcPct val="150000"/>
              </a:lnSpc>
              <a:buFont typeface="Wingdings" panose="05000000000000000000" pitchFamily="2" charset="2"/>
              <a:buChar char="ü"/>
            </a:pPr>
            <a:r>
              <a:rPr lang="en-US" sz="2000" dirty="0">
                <a:solidFill>
                  <a:schemeClr val="bg1"/>
                </a:solidFill>
                <a:latin typeface="+mj-lt"/>
                <a:ea typeface="Open Sans" panose="020B0606030504020204" pitchFamily="34" charset="0"/>
                <a:cs typeface="Open Sans" panose="020B0606030504020204" pitchFamily="34" charset="0"/>
              </a:rPr>
              <a:t>The top three cities with single women buyers are </a:t>
            </a:r>
          </a:p>
          <a:p>
            <a:pPr marL="285750" indent="-285750">
              <a:lnSpc>
                <a:spcPct val="150000"/>
              </a:lnSpc>
              <a:buFont typeface="Wingdings" panose="05000000000000000000" pitchFamily="2" charset="2"/>
              <a:buChar char="ü"/>
            </a:pPr>
            <a:r>
              <a:rPr lang="en-US" sz="2000" dirty="0">
                <a:solidFill>
                  <a:schemeClr val="bg1"/>
                </a:solidFill>
                <a:latin typeface="+mj-lt"/>
                <a:ea typeface="Open Sans" panose="020B0606030504020204" pitchFamily="34" charset="0"/>
                <a:cs typeface="Open Sans" panose="020B0606030504020204" pitchFamily="34" charset="0"/>
              </a:rPr>
              <a:t>Ah</a:t>
            </a:r>
            <a:r>
              <a:rPr lang="sv-SE" sz="2000" dirty="0">
                <a:solidFill>
                  <a:schemeClr val="bg1"/>
                </a:solidFill>
                <a:latin typeface="+mj-lt"/>
                <a:ea typeface="Open Sans" panose="020B0606030504020204" pitchFamily="34" charset="0"/>
                <a:cs typeface="Open Sans" panose="020B0606030504020204" pitchFamily="34" charset="0"/>
              </a:rPr>
              <a:t>medabad (14%), Kolkata (12%) and Bengaluru (11%).</a:t>
            </a:r>
            <a:endParaRPr lang="en-US" sz="2000" dirty="0">
              <a:solidFill>
                <a:schemeClr val="bg1"/>
              </a:solidFill>
              <a:latin typeface="+mj-lt"/>
              <a:ea typeface="Open Sans" panose="020B0606030504020204" pitchFamily="34" charset="0"/>
              <a:cs typeface="Open Sans" panose="020B0606030504020204" pitchFamily="34" charset="0"/>
            </a:endParaRPr>
          </a:p>
          <a:p>
            <a:pPr marL="285750" indent="-285750">
              <a:lnSpc>
                <a:spcPct val="150000"/>
              </a:lnSpc>
              <a:buFont typeface="Wingdings" panose="05000000000000000000" pitchFamily="2" charset="2"/>
              <a:buChar char="ü"/>
            </a:pPr>
            <a:r>
              <a:rPr lang="en-US" sz="2000" dirty="0">
                <a:solidFill>
                  <a:schemeClr val="bg1"/>
                </a:solidFill>
                <a:latin typeface="+mj-lt"/>
                <a:ea typeface="Open Sans" panose="020B0606030504020204" pitchFamily="34" charset="0"/>
                <a:cs typeface="Open Sans" panose="020B0606030504020204" pitchFamily="34" charset="0"/>
              </a:rPr>
              <a:t>13% of married women are major contributors in the Home buying process.</a:t>
            </a:r>
          </a:p>
          <a:p>
            <a:pPr marL="285750" indent="-285750">
              <a:lnSpc>
                <a:spcPct val="150000"/>
              </a:lnSpc>
              <a:buFont typeface="Wingdings" panose="05000000000000000000" pitchFamily="2" charset="2"/>
              <a:buChar char="ü"/>
            </a:pPr>
            <a:r>
              <a:rPr lang="en-US" sz="2000" dirty="0">
                <a:solidFill>
                  <a:schemeClr val="bg1"/>
                </a:solidFill>
                <a:latin typeface="+mj-lt"/>
                <a:ea typeface="Open Sans" panose="020B0606030504020204" pitchFamily="34" charset="0"/>
                <a:cs typeface="Open Sans" panose="020B0606030504020204" pitchFamily="34" charset="0"/>
              </a:rPr>
              <a:t>84% feel that developers do not understand the needs of women buyers.</a:t>
            </a:r>
          </a:p>
          <a:p>
            <a:pPr marL="285750" indent="-285750">
              <a:lnSpc>
                <a:spcPct val="150000"/>
              </a:lnSpc>
              <a:buFont typeface="Wingdings" panose="05000000000000000000" pitchFamily="2" charset="2"/>
              <a:buChar char="ü"/>
            </a:pPr>
            <a:r>
              <a:rPr lang="en-US" sz="2000" dirty="0">
                <a:solidFill>
                  <a:schemeClr val="bg1"/>
                </a:solidFill>
                <a:latin typeface="+mj-lt"/>
                <a:ea typeface="Open Sans" panose="020B0606030504020204" pitchFamily="34" charset="0"/>
                <a:cs typeface="Open Sans" panose="020B0606030504020204" pitchFamily="34" charset="0"/>
              </a:rPr>
              <a:t>92% women buyers said that they would like to see women staff </a:t>
            </a:r>
          </a:p>
          <a:p>
            <a:pPr marL="285750" indent="-285750">
              <a:lnSpc>
                <a:spcPct val="150000"/>
              </a:lnSpc>
              <a:buFont typeface="Wingdings" panose="05000000000000000000" pitchFamily="2" charset="2"/>
              <a:buChar char="ü"/>
            </a:pPr>
            <a:r>
              <a:rPr lang="en-US" sz="2000" dirty="0">
                <a:solidFill>
                  <a:schemeClr val="bg1"/>
                </a:solidFill>
                <a:latin typeface="+mj-lt"/>
                <a:ea typeface="Open Sans" panose="020B0606030504020204" pitchFamily="34" charset="0"/>
                <a:cs typeface="Open Sans" panose="020B0606030504020204" pitchFamily="34" charset="0"/>
              </a:rPr>
              <a:t>78% single women buyers say they have faced discrimination in their neighborhood</a:t>
            </a:r>
          </a:p>
        </p:txBody>
      </p:sp>
      <p:sp>
        <p:nvSpPr>
          <p:cNvPr id="5" name="Rectangle 4">
            <a:extLst>
              <a:ext uri="{FF2B5EF4-FFF2-40B4-BE49-F238E27FC236}">
                <a16:creationId xmlns:a16="http://schemas.microsoft.com/office/drawing/2014/main" xmlns="" id="{0938EAE3-9272-422C-A077-FB20AB236287}"/>
              </a:ext>
            </a:extLst>
          </p:cNvPr>
          <p:cNvSpPr/>
          <p:nvPr/>
        </p:nvSpPr>
        <p:spPr>
          <a:xfrm>
            <a:off x="376637" y="177059"/>
            <a:ext cx="9241496" cy="1323439"/>
          </a:xfrm>
          <a:prstGeom prst="rect">
            <a:avLst/>
          </a:prstGeom>
          <a:noFill/>
          <a:ln>
            <a:noFill/>
          </a:ln>
        </p:spPr>
        <p:txBody>
          <a:bodyPr wrap="square" lIns="91440" tIns="45720" rIns="91440" bIns="45720">
            <a:spAutoFit/>
          </a:bodyPr>
          <a:lstStyle/>
          <a:p>
            <a:r>
              <a:rPr lang="en-US" sz="4000" dirty="0">
                <a:ln w="18415" cmpd="sng">
                  <a:noFill/>
                  <a:prstDash val="solid"/>
                </a:ln>
                <a:solidFill>
                  <a:schemeClr val="bg1"/>
                </a:solidFill>
                <a:latin typeface="Century Gothic" panose="020B0502020202020204" pitchFamily="34" charset="0"/>
                <a:ea typeface="Open Sans ExtraBold" panose="020B0906030804020204" pitchFamily="34" charset="0"/>
                <a:cs typeface="Open Sans ExtraBold" panose="020B0906030804020204" pitchFamily="34" charset="0"/>
              </a:rPr>
              <a:t>Women Home Buyer Survey Highlights</a:t>
            </a:r>
          </a:p>
        </p:txBody>
      </p:sp>
    </p:spTree>
    <p:extLst>
      <p:ext uri="{BB962C8B-B14F-4D97-AF65-F5344CB8AC3E}">
        <p14:creationId xmlns:p14="http://schemas.microsoft.com/office/powerpoint/2010/main" val="53431324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80CFD4"/>
            </a:gs>
            <a:gs pos="100000">
              <a:srgbClr val="B4E2E6"/>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5401D4D5-6B8D-48EC-A826-118423F87E3A}"/>
              </a:ext>
            </a:extLst>
          </p:cNvPr>
          <p:cNvSpPr/>
          <p:nvPr/>
        </p:nvSpPr>
        <p:spPr>
          <a:xfrm>
            <a:off x="10408356" y="0"/>
            <a:ext cx="1225110" cy="1625600"/>
          </a:xfrm>
          <a:prstGeom prst="rect">
            <a:avLst/>
          </a:prstGeom>
          <a:solidFill>
            <a:schemeClr val="bg1"/>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n w="0"/>
              <a:solidFill>
                <a:schemeClr val="tx1"/>
              </a:solidFill>
              <a:effectLst>
                <a:outerShdw blurRad="38100" dist="19050" dir="2700000" algn="tl" rotWithShape="0">
                  <a:schemeClr val="dk1">
                    <a:alpha val="40000"/>
                  </a:schemeClr>
                </a:outerShdw>
              </a:effectLst>
            </a:endParaRPr>
          </a:p>
        </p:txBody>
      </p:sp>
      <p:pic>
        <p:nvPicPr>
          <p:cNvPr id="7" name="Picture 6">
            <a:extLst>
              <a:ext uri="{FF2B5EF4-FFF2-40B4-BE49-F238E27FC236}">
                <a16:creationId xmlns:a16="http://schemas.microsoft.com/office/drawing/2014/main" xmlns="" id="{F645F089-A239-4DBB-A38A-A3EC185453E7}"/>
              </a:ext>
            </a:extLst>
          </p:cNvPr>
          <p:cNvPicPr>
            <a:picLocks noChangeAspect="1"/>
          </p:cNvPicPr>
          <p:nvPr/>
        </p:nvPicPr>
        <p:blipFill>
          <a:blip r:embed="rId2"/>
          <a:stretch>
            <a:fillRect/>
          </a:stretch>
        </p:blipFill>
        <p:spPr>
          <a:xfrm>
            <a:off x="10497537" y="280719"/>
            <a:ext cx="1046748" cy="1046748"/>
          </a:xfrm>
          <a:prstGeom prst="rect">
            <a:avLst/>
          </a:prstGeom>
        </p:spPr>
      </p:pic>
      <p:graphicFrame>
        <p:nvGraphicFramePr>
          <p:cNvPr id="3" name="Table 5">
            <a:extLst>
              <a:ext uri="{FF2B5EF4-FFF2-40B4-BE49-F238E27FC236}">
                <a16:creationId xmlns:a16="http://schemas.microsoft.com/office/drawing/2014/main" xmlns="" id="{8F1D68D7-1165-494F-BB1E-5B7235B3E4CA}"/>
              </a:ext>
            </a:extLst>
          </p:cNvPr>
          <p:cNvGraphicFramePr>
            <a:graphicFrameLocks noGrp="1"/>
          </p:cNvGraphicFramePr>
          <p:nvPr>
            <p:extLst>
              <p:ext uri="{D42A27DB-BD31-4B8C-83A1-F6EECF244321}">
                <p14:modId xmlns:p14="http://schemas.microsoft.com/office/powerpoint/2010/main" val="4164134948"/>
              </p:ext>
            </p:extLst>
          </p:nvPr>
        </p:nvGraphicFramePr>
        <p:xfrm>
          <a:off x="604428" y="1731395"/>
          <a:ext cx="10891342" cy="4254300"/>
        </p:xfrm>
        <a:graphic>
          <a:graphicData uri="http://schemas.openxmlformats.org/drawingml/2006/table">
            <a:tbl>
              <a:tblPr firstRow="1" bandRow="1">
                <a:tableStyleId>{5C22544A-7EE6-4342-B048-85BDC9FD1C3A}</a:tableStyleId>
              </a:tblPr>
              <a:tblGrid>
                <a:gridCol w="5445671">
                  <a:extLst>
                    <a:ext uri="{9D8B030D-6E8A-4147-A177-3AD203B41FA5}">
                      <a16:colId xmlns:a16="http://schemas.microsoft.com/office/drawing/2014/main" xmlns="" val="1463869352"/>
                    </a:ext>
                  </a:extLst>
                </a:gridCol>
                <a:gridCol w="5445671">
                  <a:extLst>
                    <a:ext uri="{9D8B030D-6E8A-4147-A177-3AD203B41FA5}">
                      <a16:colId xmlns:a16="http://schemas.microsoft.com/office/drawing/2014/main" xmlns="" val="1230922751"/>
                    </a:ext>
                  </a:extLst>
                </a:gridCol>
              </a:tblGrid>
              <a:tr h="1063575">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0" dirty="0">
                          <a:solidFill>
                            <a:schemeClr val="bg1"/>
                          </a:solidFill>
                        </a:rPr>
                        <a:t>Project Size</a:t>
                      </a:r>
                    </a:p>
                  </a:txBody>
                  <a:tcPr anchor="ctr">
                    <a:solidFill>
                      <a:srgbClr val="72C9D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0" dirty="0">
                          <a:solidFill>
                            <a:schemeClr val="bg1"/>
                          </a:solidFill>
                        </a:rPr>
                        <a:t>Ticket Size</a:t>
                      </a:r>
                    </a:p>
                  </a:txBody>
                  <a:tcPr anchor="ctr">
                    <a:solidFill>
                      <a:srgbClr val="72C9D0"/>
                    </a:solidFill>
                  </a:tcPr>
                </a:tc>
                <a:extLst>
                  <a:ext uri="{0D108BD9-81ED-4DB2-BD59-A6C34878D82A}">
                    <a16:rowId xmlns:a16="http://schemas.microsoft.com/office/drawing/2014/main" xmlns="" val="3619788371"/>
                  </a:ext>
                </a:extLst>
              </a:tr>
              <a:tr h="1063575">
                <a:tc>
                  <a:txBody>
                    <a:bodyPr/>
                    <a:lstStyle/>
                    <a:p>
                      <a:pPr marL="285750" indent="-285750" algn="ctr">
                        <a:buFont typeface="Wingdings" panose="05000000000000000000" pitchFamily="2" charset="2"/>
                        <a:buChar char="ü"/>
                      </a:pPr>
                      <a:r>
                        <a:rPr lang="en-US" sz="1800" kern="1200" dirty="0">
                          <a:solidFill>
                            <a:schemeClr val="tx1">
                              <a:lumMod val="65000"/>
                              <a:lumOff val="35000"/>
                            </a:schemeClr>
                          </a:solidFill>
                          <a:latin typeface="+mn-lt"/>
                          <a:ea typeface="Open Sans" panose="020B0606030504020204" pitchFamily="34" charset="0"/>
                          <a:cs typeface="Open Sans" panose="020B0606030504020204" pitchFamily="34" charset="0"/>
                        </a:rPr>
                        <a:t>Approximate carpet for </a:t>
                      </a:r>
                    </a:p>
                    <a:p>
                      <a:pPr algn="ctr"/>
                      <a:r>
                        <a:rPr lang="en-US" sz="1800" kern="1200" dirty="0">
                          <a:solidFill>
                            <a:schemeClr val="tx1">
                              <a:lumMod val="65000"/>
                              <a:lumOff val="35000"/>
                            </a:schemeClr>
                          </a:solidFill>
                          <a:latin typeface="+mn-lt"/>
                          <a:ea typeface="Open Sans" panose="020B0606030504020204" pitchFamily="34" charset="0"/>
                          <a:cs typeface="Open Sans" panose="020B0606030504020204" pitchFamily="34" charset="0"/>
                        </a:rPr>
                        <a:t>    1 BHK 375 - 425 Sq. ft </a:t>
                      </a:r>
                    </a:p>
                  </a:txBody>
                  <a:tcPr anchor="ctr">
                    <a:solidFill>
                      <a:srgbClr val="C3E8EB"/>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tx1">
                              <a:lumMod val="65000"/>
                              <a:lumOff val="35000"/>
                            </a:schemeClr>
                          </a:solidFill>
                        </a:rPr>
                        <a:t>Approximate 45 to 60 Lacs All In</a:t>
                      </a:r>
                      <a:r>
                        <a:rPr lang="en-US" sz="1800" dirty="0">
                          <a:solidFill>
                            <a:srgbClr val="660066"/>
                          </a:solidFill>
                        </a:rPr>
                        <a:t>clusive</a:t>
                      </a:r>
                    </a:p>
                  </a:txBody>
                  <a:tcPr anchor="ctr">
                    <a:solidFill>
                      <a:srgbClr val="C3E8EB"/>
                    </a:solidFill>
                  </a:tcPr>
                </a:tc>
                <a:extLst>
                  <a:ext uri="{0D108BD9-81ED-4DB2-BD59-A6C34878D82A}">
                    <a16:rowId xmlns:a16="http://schemas.microsoft.com/office/drawing/2014/main" xmlns="" val="4097971947"/>
                  </a:ext>
                </a:extLst>
              </a:tr>
              <a:tr h="1063575">
                <a:tc>
                  <a:txBody>
                    <a:bodyPr/>
                    <a:lstStyle/>
                    <a:p>
                      <a:pPr marL="285750" indent="-285750" algn="ctr">
                        <a:buFont typeface="Wingdings" panose="05000000000000000000" pitchFamily="2" charset="2"/>
                        <a:buChar char="ü"/>
                      </a:pPr>
                      <a:r>
                        <a:rPr lang="en-US" sz="1800" kern="1200" dirty="0">
                          <a:solidFill>
                            <a:schemeClr val="tx1">
                              <a:lumMod val="65000"/>
                              <a:lumOff val="35000"/>
                            </a:schemeClr>
                          </a:solidFill>
                          <a:latin typeface="+mn-lt"/>
                          <a:ea typeface="Open Sans" panose="020B0606030504020204" pitchFamily="34" charset="0"/>
                          <a:cs typeface="Open Sans" panose="020B0606030504020204" pitchFamily="34" charset="0"/>
                        </a:rPr>
                        <a:t>Approximate carpet for</a:t>
                      </a:r>
                    </a:p>
                    <a:p>
                      <a:pPr algn="ctr"/>
                      <a:r>
                        <a:rPr lang="en-US" sz="1800" kern="1200" dirty="0">
                          <a:solidFill>
                            <a:schemeClr val="tx1">
                              <a:lumMod val="65000"/>
                              <a:lumOff val="35000"/>
                            </a:schemeClr>
                          </a:solidFill>
                          <a:latin typeface="+mn-lt"/>
                          <a:ea typeface="Open Sans" panose="020B0606030504020204" pitchFamily="34" charset="0"/>
                          <a:cs typeface="Open Sans" panose="020B0606030504020204" pitchFamily="34" charset="0"/>
                        </a:rPr>
                        <a:t>    2 BHK 550 - 700 Sq. ft</a:t>
                      </a:r>
                    </a:p>
                  </a:txBody>
                  <a:tcPr anchor="ctr">
                    <a:solidFill>
                      <a:srgbClr val="C3E8EB"/>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tx1">
                              <a:lumMod val="65000"/>
                              <a:lumOff val="35000"/>
                            </a:schemeClr>
                          </a:solidFill>
                        </a:rPr>
                        <a:t>Approximate 65 to 90 Lacs All Inclusive</a:t>
                      </a:r>
                    </a:p>
                  </a:txBody>
                  <a:tcPr anchor="ctr">
                    <a:solidFill>
                      <a:srgbClr val="C3E8EB"/>
                    </a:solidFill>
                  </a:tcPr>
                </a:tc>
                <a:extLst>
                  <a:ext uri="{0D108BD9-81ED-4DB2-BD59-A6C34878D82A}">
                    <a16:rowId xmlns:a16="http://schemas.microsoft.com/office/drawing/2014/main" xmlns="" val="2445869405"/>
                  </a:ext>
                </a:extLst>
              </a:tr>
              <a:tr h="1063575">
                <a:tc>
                  <a:txBody>
                    <a:bodyPr/>
                    <a:lstStyle/>
                    <a:p>
                      <a:pPr marL="285750" indent="-285750" algn="ctr">
                        <a:buFont typeface="Wingdings" panose="05000000000000000000" pitchFamily="2" charset="2"/>
                        <a:buChar char="ü"/>
                      </a:pPr>
                      <a:r>
                        <a:rPr lang="en-US" sz="1800" kern="1200" dirty="0">
                          <a:solidFill>
                            <a:schemeClr val="tx1">
                              <a:lumMod val="65000"/>
                              <a:lumOff val="35000"/>
                            </a:schemeClr>
                          </a:solidFill>
                          <a:latin typeface="+mn-lt"/>
                          <a:ea typeface="Open Sans" panose="020B0606030504020204" pitchFamily="34" charset="0"/>
                          <a:cs typeface="Open Sans" panose="020B0606030504020204" pitchFamily="34" charset="0"/>
                        </a:rPr>
                        <a:t>Approximate carpet for</a:t>
                      </a:r>
                    </a:p>
                    <a:p>
                      <a:pPr algn="ctr"/>
                      <a:r>
                        <a:rPr lang="en-US" sz="1800" kern="1200" dirty="0">
                          <a:solidFill>
                            <a:schemeClr val="tx1">
                              <a:lumMod val="65000"/>
                              <a:lumOff val="35000"/>
                            </a:schemeClr>
                          </a:solidFill>
                          <a:latin typeface="+mn-lt"/>
                          <a:ea typeface="Open Sans" panose="020B0606030504020204" pitchFamily="34" charset="0"/>
                          <a:cs typeface="Open Sans" panose="020B0606030504020204" pitchFamily="34" charset="0"/>
                        </a:rPr>
                        <a:t>    3 BHK 775 - 900 Sq. ft</a:t>
                      </a:r>
                    </a:p>
                  </a:txBody>
                  <a:tcPr anchor="ctr">
                    <a:solidFill>
                      <a:srgbClr val="C3E8EB"/>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tx1">
                              <a:lumMod val="65000"/>
                              <a:lumOff val="35000"/>
                            </a:schemeClr>
                          </a:solidFill>
                        </a:rPr>
                        <a:t>Approximate 1 </a:t>
                      </a:r>
                      <a:r>
                        <a:rPr lang="en-US" sz="1800" dirty="0" err="1">
                          <a:solidFill>
                            <a:schemeClr val="tx1">
                              <a:lumMod val="65000"/>
                              <a:lumOff val="35000"/>
                            </a:schemeClr>
                          </a:solidFill>
                        </a:rPr>
                        <a:t>cr</a:t>
                      </a:r>
                      <a:r>
                        <a:rPr lang="en-US" sz="1800" dirty="0">
                          <a:solidFill>
                            <a:schemeClr val="tx1">
                              <a:lumMod val="65000"/>
                              <a:lumOff val="35000"/>
                            </a:schemeClr>
                          </a:solidFill>
                        </a:rPr>
                        <a:t> to 1.50 </a:t>
                      </a:r>
                      <a:r>
                        <a:rPr lang="en-US" sz="1800" dirty="0" err="1">
                          <a:solidFill>
                            <a:schemeClr val="tx1">
                              <a:lumMod val="65000"/>
                              <a:lumOff val="35000"/>
                            </a:schemeClr>
                          </a:solidFill>
                        </a:rPr>
                        <a:t>cr</a:t>
                      </a:r>
                      <a:r>
                        <a:rPr lang="en-US" sz="1800" dirty="0">
                          <a:solidFill>
                            <a:schemeClr val="tx1">
                              <a:lumMod val="65000"/>
                              <a:lumOff val="35000"/>
                            </a:schemeClr>
                          </a:solidFill>
                        </a:rPr>
                        <a:t> All Inclusive</a:t>
                      </a:r>
                    </a:p>
                  </a:txBody>
                  <a:tcPr anchor="ctr">
                    <a:solidFill>
                      <a:srgbClr val="C3E8EB"/>
                    </a:solidFill>
                  </a:tcPr>
                </a:tc>
                <a:extLst>
                  <a:ext uri="{0D108BD9-81ED-4DB2-BD59-A6C34878D82A}">
                    <a16:rowId xmlns:a16="http://schemas.microsoft.com/office/drawing/2014/main" xmlns="" val="4044338651"/>
                  </a:ext>
                </a:extLst>
              </a:tr>
            </a:tbl>
          </a:graphicData>
        </a:graphic>
      </p:graphicFrame>
      <p:sp>
        <p:nvSpPr>
          <p:cNvPr id="22" name="Rectangle 21">
            <a:extLst>
              <a:ext uri="{FF2B5EF4-FFF2-40B4-BE49-F238E27FC236}">
                <a16:creationId xmlns:a16="http://schemas.microsoft.com/office/drawing/2014/main" xmlns="" id="{EDB16CE8-AB1C-4275-8272-891087C7F3F7}"/>
              </a:ext>
            </a:extLst>
          </p:cNvPr>
          <p:cNvSpPr/>
          <p:nvPr/>
        </p:nvSpPr>
        <p:spPr>
          <a:xfrm>
            <a:off x="376636" y="226024"/>
            <a:ext cx="9399541" cy="646331"/>
          </a:xfrm>
          <a:prstGeom prst="rect">
            <a:avLst/>
          </a:prstGeom>
          <a:noFill/>
          <a:ln>
            <a:noFill/>
          </a:ln>
        </p:spPr>
        <p:txBody>
          <a:bodyPr wrap="square" lIns="91440" tIns="45720" rIns="91440" bIns="45720">
            <a:spAutoFit/>
          </a:bodyPr>
          <a:lstStyle/>
          <a:p>
            <a:r>
              <a:rPr lang="en-US" sz="3600" dirty="0">
                <a:ln w="18415" cmpd="sng">
                  <a:noFill/>
                  <a:prstDash val="solid"/>
                </a:ln>
                <a:solidFill>
                  <a:schemeClr val="tx1">
                    <a:lumMod val="65000"/>
                    <a:lumOff val="35000"/>
                  </a:schemeClr>
                </a:solidFill>
                <a:latin typeface="+mj-lt"/>
                <a:ea typeface="Open Sans ExtraBold" panose="020B0906030804020204" pitchFamily="34" charset="0"/>
                <a:cs typeface="Open Sans ExtraBold" panose="020B0906030804020204" pitchFamily="34" charset="0"/>
              </a:rPr>
              <a:t>Project &amp; Ticket Size</a:t>
            </a:r>
          </a:p>
        </p:txBody>
      </p:sp>
    </p:spTree>
    <p:extLst>
      <p:ext uri="{BB962C8B-B14F-4D97-AF65-F5344CB8AC3E}">
        <p14:creationId xmlns:p14="http://schemas.microsoft.com/office/powerpoint/2010/main" val="163061279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72C9D0"/>
            </a:gs>
            <a:gs pos="100000">
              <a:srgbClr val="C3E8EB"/>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434A0F3F-F92E-43EF-82B5-ADA043F83F22}"/>
              </a:ext>
            </a:extLst>
          </p:cNvPr>
          <p:cNvSpPr/>
          <p:nvPr/>
        </p:nvSpPr>
        <p:spPr>
          <a:xfrm>
            <a:off x="7021155" y="2583479"/>
            <a:ext cx="4702749" cy="3693319"/>
          </a:xfrm>
          <a:prstGeom prst="rect">
            <a:avLst/>
          </a:prstGeom>
          <a:noFill/>
          <a:ln>
            <a:noFill/>
          </a:ln>
        </p:spPr>
        <p:txBody>
          <a:bodyPr wrap="square" lIns="91440" tIns="45720" rIns="91440" bIns="45720">
            <a:spAutoFit/>
          </a:bodyPr>
          <a:lstStyle/>
          <a:p>
            <a:pPr marL="342900" indent="-342900">
              <a:buFont typeface="Wingdings" panose="05000000000000000000" pitchFamily="2" charset="2"/>
              <a:buChar char="ü"/>
            </a:pPr>
            <a:r>
              <a:rPr lang="en-US" dirty="0">
                <a:solidFill>
                  <a:schemeClr val="tx1">
                    <a:lumMod val="65000"/>
                    <a:lumOff val="35000"/>
                  </a:schemeClr>
                </a:solidFill>
                <a:latin typeface="+mj-lt"/>
                <a:ea typeface="Open Sans" panose="020B0606030504020204" pitchFamily="34" charset="0"/>
                <a:cs typeface="Open Sans" panose="020B0606030504020204" pitchFamily="34" charset="0"/>
              </a:rPr>
              <a:t>To identify and acquire land parcel in &amp; around Mumbai, Indore &amp; Goa with the right feasibility to pass on maximum benefits to </a:t>
            </a:r>
            <a:r>
              <a:rPr lang="en-US" b="1" dirty="0">
                <a:solidFill>
                  <a:schemeClr val="tx1">
                    <a:lumMod val="65000"/>
                    <a:lumOff val="35000"/>
                  </a:schemeClr>
                </a:solidFill>
                <a:latin typeface="+mj-lt"/>
                <a:ea typeface="Open Sans" panose="020B0606030504020204" pitchFamily="34" charset="0"/>
                <a:cs typeface="Open Sans" panose="020B0606030504020204" pitchFamily="34" charset="0"/>
              </a:rPr>
              <a:t>WISH</a:t>
            </a:r>
            <a:r>
              <a:rPr lang="en-US" dirty="0">
                <a:solidFill>
                  <a:schemeClr val="tx1">
                    <a:lumMod val="65000"/>
                    <a:lumOff val="35000"/>
                  </a:schemeClr>
                </a:solidFill>
                <a:latin typeface="+mj-lt"/>
                <a:ea typeface="Open Sans" panose="020B0606030504020204" pitchFamily="34" charset="0"/>
                <a:cs typeface="Open Sans" panose="020B0606030504020204" pitchFamily="34" charset="0"/>
              </a:rPr>
              <a:t> project buyers</a:t>
            </a:r>
          </a:p>
          <a:p>
            <a:pPr marL="342900" indent="-342900">
              <a:buFont typeface="Wingdings" panose="05000000000000000000" pitchFamily="2" charset="2"/>
              <a:buChar char="ü"/>
            </a:pPr>
            <a:endParaRPr lang="en-US" dirty="0">
              <a:solidFill>
                <a:schemeClr val="tx1">
                  <a:lumMod val="65000"/>
                  <a:lumOff val="35000"/>
                </a:schemeClr>
              </a:solidFill>
              <a:latin typeface="+mj-lt"/>
              <a:ea typeface="Open Sans" panose="020B0606030504020204" pitchFamily="34" charset="0"/>
              <a:cs typeface="Open Sans" panose="020B0606030504020204" pitchFamily="34" charset="0"/>
            </a:endParaRPr>
          </a:p>
          <a:p>
            <a:pPr marL="342900" indent="-342900">
              <a:buFont typeface="Wingdings" panose="05000000000000000000" pitchFamily="2" charset="2"/>
              <a:buChar char="ü"/>
            </a:pPr>
            <a:r>
              <a:rPr lang="en-US" dirty="0">
                <a:solidFill>
                  <a:schemeClr val="tx1">
                    <a:lumMod val="65000"/>
                    <a:lumOff val="35000"/>
                  </a:schemeClr>
                </a:solidFill>
                <a:latin typeface="+mj-lt"/>
                <a:ea typeface="Open Sans" panose="020B0606030504020204" pitchFamily="34" charset="0"/>
                <a:cs typeface="Open Sans" panose="020B0606030504020204" pitchFamily="34" charset="0"/>
              </a:rPr>
              <a:t>To Identify the developers who would partner with </a:t>
            </a:r>
            <a:r>
              <a:rPr lang="en-US" b="1" dirty="0">
                <a:solidFill>
                  <a:schemeClr val="tx1">
                    <a:lumMod val="65000"/>
                    <a:lumOff val="35000"/>
                  </a:schemeClr>
                </a:solidFill>
                <a:latin typeface="+mj-lt"/>
                <a:ea typeface="Open Sans" panose="020B0606030504020204" pitchFamily="34" charset="0"/>
                <a:cs typeface="Open Sans" panose="020B0606030504020204" pitchFamily="34" charset="0"/>
              </a:rPr>
              <a:t>WISH</a:t>
            </a:r>
            <a:r>
              <a:rPr lang="en-US" dirty="0">
                <a:solidFill>
                  <a:schemeClr val="tx1">
                    <a:lumMod val="65000"/>
                    <a:lumOff val="35000"/>
                  </a:schemeClr>
                </a:solidFill>
                <a:latin typeface="+mj-lt"/>
                <a:ea typeface="Open Sans" panose="020B0606030504020204" pitchFamily="34" charset="0"/>
                <a:cs typeface="Open Sans" panose="020B0606030504020204" pitchFamily="34" charset="0"/>
              </a:rPr>
              <a:t> on a Joint Venture basis in this noble cause</a:t>
            </a:r>
          </a:p>
          <a:p>
            <a:endParaRPr lang="en-US" dirty="0">
              <a:solidFill>
                <a:schemeClr val="tx1">
                  <a:lumMod val="65000"/>
                  <a:lumOff val="35000"/>
                </a:schemeClr>
              </a:solidFill>
              <a:latin typeface="+mj-lt"/>
              <a:ea typeface="Open Sans" panose="020B0606030504020204" pitchFamily="34" charset="0"/>
              <a:cs typeface="Open Sans" panose="020B0606030504020204" pitchFamily="34" charset="0"/>
            </a:endParaRPr>
          </a:p>
          <a:p>
            <a:pPr marL="342900" indent="-342900">
              <a:buFont typeface="Wingdings" panose="05000000000000000000" pitchFamily="2" charset="2"/>
              <a:buChar char="ü"/>
            </a:pPr>
            <a:r>
              <a:rPr lang="en-US" dirty="0">
                <a:solidFill>
                  <a:schemeClr val="tx1">
                    <a:lumMod val="65000"/>
                    <a:lumOff val="35000"/>
                  </a:schemeClr>
                </a:solidFill>
                <a:latin typeface="+mj-lt"/>
                <a:ea typeface="Open Sans" panose="020B0606030504020204" pitchFamily="34" charset="0"/>
                <a:cs typeface="Open Sans" panose="020B0606030504020204" pitchFamily="34" charset="0"/>
              </a:rPr>
              <a:t>To raise funds from global NGO’s, Banks, NBFC,S to support this cause and make it a success</a:t>
            </a:r>
          </a:p>
        </p:txBody>
      </p:sp>
      <p:pic>
        <p:nvPicPr>
          <p:cNvPr id="7" name="Picture 6">
            <a:extLst>
              <a:ext uri="{FF2B5EF4-FFF2-40B4-BE49-F238E27FC236}">
                <a16:creationId xmlns:a16="http://schemas.microsoft.com/office/drawing/2014/main" xmlns="" id="{B1FB6C61-EFB0-4BD8-A027-67D08E069CF8}"/>
              </a:ext>
            </a:extLst>
          </p:cNvPr>
          <p:cNvPicPr>
            <a:picLocks noChangeAspect="1"/>
          </p:cNvPicPr>
          <p:nvPr/>
        </p:nvPicPr>
        <p:blipFill rotWithShape="1">
          <a:blip r:embed="rId2"/>
          <a:srcRect l="35791" t="9439" r="-6" b="18863"/>
          <a:stretch/>
        </p:blipFill>
        <p:spPr>
          <a:xfrm>
            <a:off x="0" y="0"/>
            <a:ext cx="6925589" cy="6858000"/>
          </a:xfrm>
          <a:prstGeom prst="rect">
            <a:avLst/>
          </a:prstGeom>
        </p:spPr>
      </p:pic>
      <p:sp>
        <p:nvSpPr>
          <p:cNvPr id="12" name="Rectangle 11">
            <a:extLst>
              <a:ext uri="{FF2B5EF4-FFF2-40B4-BE49-F238E27FC236}">
                <a16:creationId xmlns:a16="http://schemas.microsoft.com/office/drawing/2014/main" xmlns="" id="{B71FB6BC-9D89-4E50-8C38-62C28A31A3AD}"/>
              </a:ext>
            </a:extLst>
          </p:cNvPr>
          <p:cNvSpPr/>
          <p:nvPr/>
        </p:nvSpPr>
        <p:spPr>
          <a:xfrm>
            <a:off x="6873989" y="614635"/>
            <a:ext cx="3769661" cy="1754326"/>
          </a:xfrm>
          <a:prstGeom prst="rect">
            <a:avLst/>
          </a:prstGeom>
          <a:noFill/>
          <a:ln>
            <a:noFill/>
          </a:ln>
        </p:spPr>
        <p:txBody>
          <a:bodyPr wrap="square" lIns="91440" tIns="45720" rIns="91440" bIns="45720">
            <a:spAutoFit/>
          </a:bodyPr>
          <a:lstStyle/>
          <a:p>
            <a:r>
              <a:rPr lang="en-US" sz="5400" dirty="0">
                <a:ln w="18415" cmpd="sng">
                  <a:noFill/>
                  <a:prstDash val="solid"/>
                </a:ln>
                <a:solidFill>
                  <a:srgbClr val="017E99"/>
                </a:solidFill>
                <a:latin typeface="+mj-lt"/>
                <a:ea typeface="Open Sans ExtraBold" panose="020B0906030804020204" pitchFamily="34" charset="0"/>
                <a:cs typeface="Open Sans ExtraBold" panose="020B0906030804020204" pitchFamily="34" charset="0"/>
              </a:rPr>
              <a:t>ACTION</a:t>
            </a:r>
          </a:p>
          <a:p>
            <a:r>
              <a:rPr lang="en-US" sz="5400" dirty="0">
                <a:ln w="18415" cmpd="sng">
                  <a:noFill/>
                  <a:prstDash val="solid"/>
                </a:ln>
                <a:solidFill>
                  <a:srgbClr val="017E99"/>
                </a:solidFill>
                <a:latin typeface="+mj-lt"/>
                <a:ea typeface="Open Sans ExtraBold" panose="020B0906030804020204" pitchFamily="34" charset="0"/>
                <a:cs typeface="Open Sans ExtraBold" panose="020B0906030804020204" pitchFamily="34" charset="0"/>
              </a:rPr>
              <a:t>PLAN</a:t>
            </a:r>
          </a:p>
        </p:txBody>
      </p:sp>
      <p:sp>
        <p:nvSpPr>
          <p:cNvPr id="13" name="Rectangle 12">
            <a:extLst>
              <a:ext uri="{FF2B5EF4-FFF2-40B4-BE49-F238E27FC236}">
                <a16:creationId xmlns:a16="http://schemas.microsoft.com/office/drawing/2014/main" xmlns="" id="{2982AF36-9265-4778-8364-79AE854E267F}"/>
              </a:ext>
            </a:extLst>
          </p:cNvPr>
          <p:cNvSpPr/>
          <p:nvPr/>
        </p:nvSpPr>
        <p:spPr>
          <a:xfrm>
            <a:off x="10408356" y="0"/>
            <a:ext cx="1225110" cy="1625600"/>
          </a:xfrm>
          <a:prstGeom prst="rect">
            <a:avLst/>
          </a:prstGeom>
          <a:solidFill>
            <a:schemeClr val="bg1"/>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n w="0"/>
              <a:solidFill>
                <a:schemeClr val="tx1"/>
              </a:solidFill>
              <a:effectLst>
                <a:outerShdw blurRad="38100" dist="19050" dir="2700000" algn="tl" rotWithShape="0">
                  <a:schemeClr val="dk1">
                    <a:alpha val="40000"/>
                  </a:schemeClr>
                </a:outerShdw>
              </a:effectLst>
            </a:endParaRPr>
          </a:p>
        </p:txBody>
      </p:sp>
      <p:pic>
        <p:nvPicPr>
          <p:cNvPr id="2" name="Picture 1">
            <a:extLst>
              <a:ext uri="{FF2B5EF4-FFF2-40B4-BE49-F238E27FC236}">
                <a16:creationId xmlns:a16="http://schemas.microsoft.com/office/drawing/2014/main" xmlns="" id="{CB44B2CB-39DC-4F1A-841B-C383E5D1A898}"/>
              </a:ext>
            </a:extLst>
          </p:cNvPr>
          <p:cNvPicPr>
            <a:picLocks noChangeAspect="1"/>
          </p:cNvPicPr>
          <p:nvPr/>
        </p:nvPicPr>
        <p:blipFill>
          <a:blip r:embed="rId3"/>
          <a:stretch>
            <a:fillRect/>
          </a:stretch>
        </p:blipFill>
        <p:spPr>
          <a:xfrm>
            <a:off x="10497537" y="280719"/>
            <a:ext cx="1046748" cy="1046748"/>
          </a:xfrm>
          <a:prstGeom prst="rect">
            <a:avLst/>
          </a:prstGeom>
        </p:spPr>
      </p:pic>
    </p:spTree>
    <p:extLst>
      <p:ext uri="{BB962C8B-B14F-4D97-AF65-F5344CB8AC3E}">
        <p14:creationId xmlns:p14="http://schemas.microsoft.com/office/powerpoint/2010/main" val="365840240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80CFD4"/>
            </a:gs>
            <a:gs pos="100000">
              <a:srgbClr val="B4E2E6"/>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xmlns="" id="{144DBCC2-DC0B-4D39-8434-DE6BD2D5BFA4}"/>
              </a:ext>
            </a:extLst>
          </p:cNvPr>
          <p:cNvPicPr>
            <a:picLocks noChangeAspect="1"/>
          </p:cNvPicPr>
          <p:nvPr/>
        </p:nvPicPr>
        <p:blipFill>
          <a:blip r:embed="rId2"/>
          <a:stretch>
            <a:fillRect/>
          </a:stretch>
        </p:blipFill>
        <p:spPr>
          <a:xfrm>
            <a:off x="5746702" y="1309777"/>
            <a:ext cx="5226102" cy="4395072"/>
          </a:xfrm>
          <a:prstGeom prst="rect">
            <a:avLst/>
          </a:prstGeom>
        </p:spPr>
      </p:pic>
      <p:sp>
        <p:nvSpPr>
          <p:cNvPr id="6" name="Rectangle 5">
            <a:extLst>
              <a:ext uri="{FF2B5EF4-FFF2-40B4-BE49-F238E27FC236}">
                <a16:creationId xmlns:a16="http://schemas.microsoft.com/office/drawing/2014/main" xmlns="" id="{082D7A48-02D3-4A99-9B02-C18A2E3FA0E8}"/>
              </a:ext>
            </a:extLst>
          </p:cNvPr>
          <p:cNvSpPr/>
          <p:nvPr/>
        </p:nvSpPr>
        <p:spPr>
          <a:xfrm>
            <a:off x="286326" y="247447"/>
            <a:ext cx="11619346" cy="6384264"/>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Rectangle 1">
            <a:extLst>
              <a:ext uri="{FF2B5EF4-FFF2-40B4-BE49-F238E27FC236}">
                <a16:creationId xmlns:a16="http://schemas.microsoft.com/office/drawing/2014/main" xmlns="" id="{FBFAAB62-C7D9-4705-9AFF-AE768D0F2789}"/>
              </a:ext>
            </a:extLst>
          </p:cNvPr>
          <p:cNvSpPr/>
          <p:nvPr/>
        </p:nvSpPr>
        <p:spPr>
          <a:xfrm>
            <a:off x="788210" y="1751630"/>
            <a:ext cx="5664190" cy="3416320"/>
          </a:xfrm>
          <a:prstGeom prst="rect">
            <a:avLst/>
          </a:prstGeom>
          <a:noFill/>
          <a:ln>
            <a:noFill/>
          </a:ln>
        </p:spPr>
        <p:txBody>
          <a:bodyPr wrap="square" lIns="91440" tIns="45720" rIns="91440" bIns="45720">
            <a:spAutoFit/>
            <a:scene3d>
              <a:camera prst="orthographicFront"/>
              <a:lightRig rig="soft" dir="tl">
                <a:rot lat="0" lon="0" rev="0"/>
              </a:lightRig>
            </a:scene3d>
            <a:sp3d contourW="25400" prstMaterial="matte">
              <a:contourClr>
                <a:schemeClr val="accent2">
                  <a:tint val="20000"/>
                </a:schemeClr>
              </a:contourClr>
            </a:sp3d>
          </a:bodyPr>
          <a:lstStyle/>
          <a:p>
            <a:r>
              <a:rPr lang="en-US" sz="5400" dirty="0">
                <a:ln w="0"/>
                <a:solidFill>
                  <a:srgbClr val="017E99"/>
                </a:solidFill>
                <a:latin typeface="+mj-lt"/>
              </a:rPr>
              <a:t>W</a:t>
            </a:r>
            <a:r>
              <a:rPr lang="en-US" sz="5400" dirty="0">
                <a:ln w="0"/>
                <a:solidFill>
                  <a:schemeClr val="bg1"/>
                </a:solidFill>
                <a:latin typeface="+mj-lt"/>
              </a:rPr>
              <a:t>OMEN</a:t>
            </a:r>
          </a:p>
          <a:p>
            <a:r>
              <a:rPr lang="en-US" sz="5400" dirty="0">
                <a:ln w="0"/>
                <a:solidFill>
                  <a:srgbClr val="E72582"/>
                </a:solidFill>
                <a:latin typeface="+mj-lt"/>
              </a:rPr>
              <a:t> </a:t>
            </a:r>
            <a:r>
              <a:rPr lang="en-US" sz="5400" dirty="0">
                <a:ln w="0"/>
                <a:solidFill>
                  <a:srgbClr val="017E99"/>
                </a:solidFill>
                <a:latin typeface="+mj-lt"/>
              </a:rPr>
              <a:t>I</a:t>
            </a:r>
            <a:r>
              <a:rPr lang="en-US" sz="1600" dirty="0">
                <a:ln w="0"/>
                <a:solidFill>
                  <a:srgbClr val="E72582"/>
                </a:solidFill>
                <a:latin typeface="+mj-lt"/>
              </a:rPr>
              <a:t> </a:t>
            </a:r>
            <a:r>
              <a:rPr lang="en-US" sz="5400" dirty="0">
                <a:ln w="0"/>
                <a:solidFill>
                  <a:schemeClr val="bg1"/>
                </a:solidFill>
                <a:latin typeface="+mj-lt"/>
              </a:rPr>
              <a:t>NVESTING IN</a:t>
            </a:r>
          </a:p>
          <a:p>
            <a:r>
              <a:rPr lang="en-US" sz="2000" dirty="0">
                <a:ln w="0"/>
                <a:solidFill>
                  <a:srgbClr val="E72582"/>
                </a:solidFill>
                <a:latin typeface="+mj-lt"/>
              </a:rPr>
              <a:t> </a:t>
            </a:r>
            <a:r>
              <a:rPr lang="en-US" sz="5400" dirty="0">
                <a:ln w="0"/>
                <a:solidFill>
                  <a:srgbClr val="017E99"/>
                </a:solidFill>
                <a:latin typeface="+mj-lt"/>
              </a:rPr>
              <a:t>S</a:t>
            </a:r>
            <a:r>
              <a:rPr lang="en-US" sz="5400" dirty="0">
                <a:ln w="0"/>
                <a:solidFill>
                  <a:schemeClr val="bg1"/>
                </a:solidFill>
                <a:latin typeface="+mj-lt"/>
              </a:rPr>
              <a:t>USTAINABLE</a:t>
            </a:r>
          </a:p>
          <a:p>
            <a:r>
              <a:rPr lang="en-US" sz="1200" dirty="0">
                <a:ln w="0"/>
                <a:solidFill>
                  <a:srgbClr val="E72582"/>
                </a:solidFill>
                <a:latin typeface="+mj-lt"/>
              </a:rPr>
              <a:t> </a:t>
            </a:r>
            <a:r>
              <a:rPr lang="en-US" sz="5400" dirty="0">
                <a:ln w="0"/>
                <a:solidFill>
                  <a:srgbClr val="017E99"/>
                </a:solidFill>
                <a:latin typeface="+mj-lt"/>
              </a:rPr>
              <a:t>H</a:t>
            </a:r>
            <a:r>
              <a:rPr lang="en-US" sz="5400" dirty="0">
                <a:ln w="0"/>
                <a:solidFill>
                  <a:schemeClr val="bg1"/>
                </a:solidFill>
                <a:latin typeface="+mj-lt"/>
              </a:rPr>
              <a:t>OMES</a:t>
            </a:r>
          </a:p>
        </p:txBody>
      </p:sp>
      <p:sp>
        <p:nvSpPr>
          <p:cNvPr id="14" name="Rectangle 13">
            <a:extLst>
              <a:ext uri="{FF2B5EF4-FFF2-40B4-BE49-F238E27FC236}">
                <a16:creationId xmlns:a16="http://schemas.microsoft.com/office/drawing/2014/main" xmlns="" id="{3C55ED8F-F987-49A7-8EBF-2951256A6919}"/>
              </a:ext>
            </a:extLst>
          </p:cNvPr>
          <p:cNvSpPr/>
          <p:nvPr/>
        </p:nvSpPr>
        <p:spPr>
          <a:xfrm>
            <a:off x="10408356" y="0"/>
            <a:ext cx="1225110" cy="1625600"/>
          </a:xfrm>
          <a:prstGeom prst="rect">
            <a:avLst/>
          </a:prstGeom>
          <a:solidFill>
            <a:schemeClr val="bg1"/>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n w="0"/>
              <a:solidFill>
                <a:schemeClr val="tx1"/>
              </a:solidFill>
              <a:effectLst>
                <a:outerShdw blurRad="38100" dist="19050" dir="2700000" algn="tl" rotWithShape="0">
                  <a:schemeClr val="dk1">
                    <a:alpha val="40000"/>
                  </a:schemeClr>
                </a:outerShdw>
              </a:effectLst>
            </a:endParaRPr>
          </a:p>
        </p:txBody>
      </p:sp>
      <p:pic>
        <p:nvPicPr>
          <p:cNvPr id="3" name="Picture 2">
            <a:extLst>
              <a:ext uri="{FF2B5EF4-FFF2-40B4-BE49-F238E27FC236}">
                <a16:creationId xmlns:a16="http://schemas.microsoft.com/office/drawing/2014/main" xmlns="" id="{C30B7BB4-C4A2-40FE-9DF6-A0B49EFECE89}"/>
              </a:ext>
            </a:extLst>
          </p:cNvPr>
          <p:cNvPicPr>
            <a:picLocks noChangeAspect="1"/>
          </p:cNvPicPr>
          <p:nvPr/>
        </p:nvPicPr>
        <p:blipFill>
          <a:blip r:embed="rId3"/>
          <a:stretch>
            <a:fillRect/>
          </a:stretch>
        </p:blipFill>
        <p:spPr>
          <a:xfrm>
            <a:off x="6925490" y="1965959"/>
            <a:ext cx="2751910" cy="2751910"/>
          </a:xfrm>
          <a:prstGeom prst="rect">
            <a:avLst/>
          </a:prstGeom>
        </p:spPr>
      </p:pic>
      <p:pic>
        <p:nvPicPr>
          <p:cNvPr id="4" name="Picture 3">
            <a:extLst>
              <a:ext uri="{FF2B5EF4-FFF2-40B4-BE49-F238E27FC236}">
                <a16:creationId xmlns:a16="http://schemas.microsoft.com/office/drawing/2014/main" xmlns="" id="{4D52DE0D-FE06-484B-A1C8-E6C5BF96E703}"/>
              </a:ext>
            </a:extLst>
          </p:cNvPr>
          <p:cNvPicPr>
            <a:picLocks noChangeAspect="1"/>
          </p:cNvPicPr>
          <p:nvPr/>
        </p:nvPicPr>
        <p:blipFill>
          <a:blip r:embed="rId3"/>
          <a:stretch>
            <a:fillRect/>
          </a:stretch>
        </p:blipFill>
        <p:spPr>
          <a:xfrm>
            <a:off x="10497537" y="280719"/>
            <a:ext cx="1046748" cy="1046748"/>
          </a:xfrm>
          <a:prstGeom prst="rect">
            <a:avLst/>
          </a:prstGeom>
        </p:spPr>
      </p:pic>
    </p:spTree>
    <p:extLst>
      <p:ext uri="{BB962C8B-B14F-4D97-AF65-F5344CB8AC3E}">
        <p14:creationId xmlns:p14="http://schemas.microsoft.com/office/powerpoint/2010/main" val="233124571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72C9D0"/>
            </a:gs>
            <a:gs pos="100000">
              <a:srgbClr val="C3E8EB"/>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111708E-AE8F-4FA1-84EA-11090AAF76BF}"/>
              </a:ext>
            </a:extLst>
          </p:cNvPr>
          <p:cNvPicPr>
            <a:picLocks noChangeAspect="1"/>
          </p:cNvPicPr>
          <p:nvPr/>
        </p:nvPicPr>
        <p:blipFill>
          <a:blip r:embed="rId2"/>
          <a:stretch>
            <a:fillRect/>
          </a:stretch>
        </p:blipFill>
        <p:spPr>
          <a:xfrm>
            <a:off x="6547197" y="252977"/>
            <a:ext cx="6352045" cy="6352045"/>
          </a:xfrm>
          <a:prstGeom prst="rect">
            <a:avLst/>
          </a:prstGeom>
        </p:spPr>
      </p:pic>
      <p:sp>
        <p:nvSpPr>
          <p:cNvPr id="12" name="Rectangle 11">
            <a:extLst>
              <a:ext uri="{FF2B5EF4-FFF2-40B4-BE49-F238E27FC236}">
                <a16:creationId xmlns:a16="http://schemas.microsoft.com/office/drawing/2014/main" xmlns="" id="{B71FB6BC-9D89-4E50-8C38-62C28A31A3AD}"/>
              </a:ext>
            </a:extLst>
          </p:cNvPr>
          <p:cNvSpPr/>
          <p:nvPr/>
        </p:nvSpPr>
        <p:spPr>
          <a:xfrm>
            <a:off x="571498" y="2941109"/>
            <a:ext cx="7139356" cy="707886"/>
          </a:xfrm>
          <a:prstGeom prst="rect">
            <a:avLst/>
          </a:prstGeom>
          <a:noFill/>
          <a:ln>
            <a:noFill/>
          </a:ln>
        </p:spPr>
        <p:txBody>
          <a:bodyPr wrap="square" lIns="91440" tIns="45720" rIns="91440" bIns="45720">
            <a:spAutoFit/>
          </a:bodyPr>
          <a:lstStyle/>
          <a:p>
            <a:r>
              <a:rPr lang="en-US" sz="2000" dirty="0">
                <a:ln w="18415" cmpd="sng">
                  <a:noFill/>
                  <a:prstDash val="solid"/>
                </a:ln>
                <a:solidFill>
                  <a:schemeClr val="tx1">
                    <a:lumMod val="65000"/>
                    <a:lumOff val="35000"/>
                  </a:schemeClr>
                </a:solidFill>
                <a:latin typeface="+mj-lt"/>
                <a:ea typeface="Open Sans ExtraBold" panose="020B0906030804020204" pitchFamily="34" charset="0"/>
                <a:cs typeface="Open Sans ExtraBold" panose="020B0906030804020204" pitchFamily="34" charset="0"/>
              </a:rPr>
              <a:t>“It took me quite a long time to develop a voice,</a:t>
            </a:r>
          </a:p>
          <a:p>
            <a:r>
              <a:rPr lang="en-US" sz="2000" dirty="0">
                <a:ln w="18415" cmpd="sng">
                  <a:noFill/>
                  <a:prstDash val="solid"/>
                </a:ln>
                <a:solidFill>
                  <a:schemeClr val="tx1">
                    <a:lumMod val="65000"/>
                    <a:lumOff val="35000"/>
                  </a:schemeClr>
                </a:solidFill>
                <a:latin typeface="+mj-lt"/>
                <a:ea typeface="Open Sans ExtraBold" panose="020B0906030804020204" pitchFamily="34" charset="0"/>
                <a:cs typeface="Open Sans ExtraBold" panose="020B0906030804020204" pitchFamily="34" charset="0"/>
              </a:rPr>
              <a:t>And now that I have it, I am not going to be silent.”</a:t>
            </a:r>
          </a:p>
        </p:txBody>
      </p:sp>
      <p:sp>
        <p:nvSpPr>
          <p:cNvPr id="4" name="Rectangle 3">
            <a:extLst>
              <a:ext uri="{FF2B5EF4-FFF2-40B4-BE49-F238E27FC236}">
                <a16:creationId xmlns:a16="http://schemas.microsoft.com/office/drawing/2014/main" xmlns="" id="{71CDDB7C-8AB4-4E6E-B74C-E6360C7B8C9C}"/>
              </a:ext>
            </a:extLst>
          </p:cNvPr>
          <p:cNvSpPr/>
          <p:nvPr/>
        </p:nvSpPr>
        <p:spPr>
          <a:xfrm>
            <a:off x="4513384" y="3860858"/>
            <a:ext cx="3004041" cy="400110"/>
          </a:xfrm>
          <a:prstGeom prst="rect">
            <a:avLst/>
          </a:prstGeom>
          <a:noFill/>
          <a:ln>
            <a:noFill/>
          </a:ln>
        </p:spPr>
        <p:txBody>
          <a:bodyPr wrap="square" lIns="91440" tIns="45720" rIns="91440" bIns="45720">
            <a:spAutoFit/>
          </a:bodyPr>
          <a:lstStyle/>
          <a:p>
            <a:r>
              <a:rPr lang="en-US" sz="2000" b="1" dirty="0">
                <a:ln w="18415" cmpd="sng">
                  <a:noFill/>
                  <a:prstDash val="solid"/>
                </a:ln>
                <a:solidFill>
                  <a:schemeClr val="tx1">
                    <a:lumMod val="65000"/>
                    <a:lumOff val="35000"/>
                  </a:schemeClr>
                </a:solidFill>
                <a:latin typeface="+mj-lt"/>
                <a:ea typeface="Open Sans ExtraBold" panose="020B0906030804020204" pitchFamily="34" charset="0"/>
                <a:cs typeface="Open Sans ExtraBold" panose="020B0906030804020204" pitchFamily="34" charset="0"/>
              </a:rPr>
              <a:t>- </a:t>
            </a:r>
            <a:r>
              <a:rPr lang="en-US" sz="2000" b="1" u="sng" dirty="0">
                <a:ln w="18415" cmpd="sng">
                  <a:noFill/>
                  <a:prstDash val="solid"/>
                </a:ln>
                <a:solidFill>
                  <a:schemeClr val="tx1">
                    <a:lumMod val="65000"/>
                    <a:lumOff val="35000"/>
                  </a:schemeClr>
                </a:solidFill>
                <a:latin typeface="+mj-lt"/>
                <a:ea typeface="Open Sans ExtraBold" panose="020B0906030804020204" pitchFamily="34" charset="0"/>
                <a:cs typeface="Open Sans ExtraBold" panose="020B0906030804020204" pitchFamily="34" charset="0"/>
              </a:rPr>
              <a:t>Madeleine Albright</a:t>
            </a:r>
          </a:p>
        </p:txBody>
      </p:sp>
    </p:spTree>
    <p:extLst>
      <p:ext uri="{BB962C8B-B14F-4D97-AF65-F5344CB8AC3E}">
        <p14:creationId xmlns:p14="http://schemas.microsoft.com/office/powerpoint/2010/main" val="132017881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80CFD4"/>
            </a:gs>
            <a:gs pos="100000">
              <a:srgbClr val="B4E2E6"/>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3C55ED8F-F987-49A7-8EBF-2951256A6919}"/>
              </a:ext>
            </a:extLst>
          </p:cNvPr>
          <p:cNvSpPr/>
          <p:nvPr/>
        </p:nvSpPr>
        <p:spPr>
          <a:xfrm>
            <a:off x="10408356" y="0"/>
            <a:ext cx="1225110" cy="1625600"/>
          </a:xfrm>
          <a:prstGeom prst="rect">
            <a:avLst/>
          </a:prstGeom>
          <a:solidFill>
            <a:schemeClr val="bg1"/>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n w="0"/>
              <a:solidFill>
                <a:schemeClr val="tx1"/>
              </a:solidFill>
              <a:effectLst>
                <a:outerShdw blurRad="38100" dist="19050" dir="2700000" algn="tl" rotWithShape="0">
                  <a:schemeClr val="dk1">
                    <a:alpha val="40000"/>
                  </a:schemeClr>
                </a:outerShdw>
              </a:effectLst>
            </a:endParaRPr>
          </a:p>
        </p:txBody>
      </p:sp>
      <p:sp>
        <p:nvSpPr>
          <p:cNvPr id="24" name="Rectangle 23">
            <a:extLst>
              <a:ext uri="{FF2B5EF4-FFF2-40B4-BE49-F238E27FC236}">
                <a16:creationId xmlns:a16="http://schemas.microsoft.com/office/drawing/2014/main" xmlns="" id="{D56EDEDD-CDFF-4B16-9B8F-5B92D3F0D5F5}"/>
              </a:ext>
            </a:extLst>
          </p:cNvPr>
          <p:cNvSpPr/>
          <p:nvPr/>
        </p:nvSpPr>
        <p:spPr>
          <a:xfrm>
            <a:off x="297614" y="202823"/>
            <a:ext cx="7807808" cy="646331"/>
          </a:xfrm>
          <a:prstGeom prst="rect">
            <a:avLst/>
          </a:prstGeom>
          <a:noFill/>
          <a:ln>
            <a:noFill/>
          </a:ln>
        </p:spPr>
        <p:txBody>
          <a:bodyPr wrap="square" lIns="91440" tIns="45720" rIns="91440" bIns="45720">
            <a:spAutoFit/>
          </a:bodyPr>
          <a:lstStyle/>
          <a:p>
            <a:r>
              <a:rPr lang="en-US" sz="3600" dirty="0">
                <a:ln w="18415" cmpd="sng">
                  <a:noFill/>
                  <a:prstDash val="solid"/>
                </a:ln>
                <a:solidFill>
                  <a:srgbClr val="017E99"/>
                </a:solidFill>
                <a:latin typeface="+mj-lt"/>
                <a:ea typeface="Open Sans ExtraBold" panose="020B0906030804020204" pitchFamily="34" charset="0"/>
                <a:cs typeface="Open Sans ExtraBold" panose="020B0906030804020204" pitchFamily="34" charset="0"/>
              </a:rPr>
              <a:t>AGENDA</a:t>
            </a:r>
          </a:p>
        </p:txBody>
      </p:sp>
      <p:sp>
        <p:nvSpPr>
          <p:cNvPr id="26" name="Rectangle 25">
            <a:extLst>
              <a:ext uri="{FF2B5EF4-FFF2-40B4-BE49-F238E27FC236}">
                <a16:creationId xmlns:a16="http://schemas.microsoft.com/office/drawing/2014/main" xmlns="" id="{7D296DF8-0B06-4FDC-BDF8-304E69962958}"/>
              </a:ext>
            </a:extLst>
          </p:cNvPr>
          <p:cNvSpPr/>
          <p:nvPr/>
        </p:nvSpPr>
        <p:spPr>
          <a:xfrm>
            <a:off x="1128449" y="933285"/>
            <a:ext cx="8128440" cy="5747151"/>
          </a:xfrm>
          <a:prstGeom prst="rect">
            <a:avLst/>
          </a:prstGeom>
          <a:noFill/>
          <a:ln>
            <a:noFill/>
          </a:ln>
        </p:spPr>
        <p:txBody>
          <a:bodyPr wrap="square" lIns="91440" tIns="45720" rIns="91440" bIns="45720">
            <a:spAutoFit/>
          </a:bodyPr>
          <a:lstStyle/>
          <a:p>
            <a:pPr marL="285750" indent="-285750">
              <a:lnSpc>
                <a:spcPct val="150000"/>
              </a:lnSpc>
              <a:buFont typeface="Wingdings" panose="05000000000000000000" pitchFamily="2" charset="2"/>
              <a:buChar char="ü"/>
            </a:pPr>
            <a:r>
              <a:rPr lang="en-US" sz="1900" dirty="0">
                <a:solidFill>
                  <a:schemeClr val="tx1">
                    <a:lumMod val="65000"/>
                    <a:lumOff val="35000"/>
                  </a:schemeClr>
                </a:solidFill>
                <a:latin typeface="+mj-lt"/>
                <a:ea typeface="Open Sans" panose="020B0606030504020204" pitchFamily="34" charset="0"/>
                <a:cs typeface="Open Sans" panose="020B0606030504020204" pitchFamily="34" charset="0"/>
              </a:rPr>
              <a:t>WISH TEAM</a:t>
            </a:r>
          </a:p>
          <a:p>
            <a:pPr marL="285750" indent="-285750">
              <a:lnSpc>
                <a:spcPct val="150000"/>
              </a:lnSpc>
              <a:buFont typeface="Wingdings" panose="05000000000000000000" pitchFamily="2" charset="2"/>
              <a:buChar char="ü"/>
            </a:pPr>
            <a:r>
              <a:rPr lang="en-US" sz="1900" dirty="0">
                <a:solidFill>
                  <a:schemeClr val="tx1">
                    <a:lumMod val="65000"/>
                    <a:lumOff val="35000"/>
                  </a:schemeClr>
                </a:solidFill>
                <a:latin typeface="+mj-lt"/>
                <a:ea typeface="Open Sans" panose="020B0606030504020204" pitchFamily="34" charset="0"/>
                <a:cs typeface="Open Sans" panose="020B0606030504020204" pitchFamily="34" charset="0"/>
              </a:rPr>
              <a:t>HIERARCHY</a:t>
            </a:r>
          </a:p>
          <a:p>
            <a:pPr marL="285750" indent="-285750">
              <a:lnSpc>
                <a:spcPct val="150000"/>
              </a:lnSpc>
              <a:buFont typeface="Wingdings" panose="05000000000000000000" pitchFamily="2" charset="2"/>
              <a:buChar char="ü"/>
            </a:pPr>
            <a:r>
              <a:rPr lang="en-US" sz="1900" dirty="0">
                <a:solidFill>
                  <a:schemeClr val="tx1">
                    <a:lumMod val="65000"/>
                    <a:lumOff val="35000"/>
                  </a:schemeClr>
                </a:solidFill>
                <a:latin typeface="+mj-lt"/>
                <a:ea typeface="Open Sans" panose="020B0606030504020204" pitchFamily="34" charset="0"/>
                <a:cs typeface="Open Sans" panose="020B0606030504020204" pitchFamily="34" charset="0"/>
              </a:rPr>
              <a:t>ABOUT WISH</a:t>
            </a:r>
          </a:p>
          <a:p>
            <a:pPr marL="285750" indent="-285750">
              <a:lnSpc>
                <a:spcPct val="150000"/>
              </a:lnSpc>
              <a:buFont typeface="Wingdings" panose="05000000000000000000" pitchFamily="2" charset="2"/>
              <a:buChar char="ü"/>
            </a:pPr>
            <a:r>
              <a:rPr lang="en-US" sz="1900" dirty="0">
                <a:solidFill>
                  <a:schemeClr val="tx1">
                    <a:lumMod val="65000"/>
                    <a:lumOff val="35000"/>
                  </a:schemeClr>
                </a:solidFill>
                <a:latin typeface="+mj-lt"/>
                <a:ea typeface="Open Sans" panose="020B0606030504020204" pitchFamily="34" charset="0"/>
                <a:cs typeface="Open Sans" panose="020B0606030504020204" pitchFamily="34" charset="0"/>
              </a:rPr>
              <a:t>VISION, MISSION &amp; PURPOSE</a:t>
            </a:r>
          </a:p>
          <a:p>
            <a:pPr marL="285750" indent="-285750">
              <a:lnSpc>
                <a:spcPct val="150000"/>
              </a:lnSpc>
              <a:buFont typeface="Wingdings" panose="05000000000000000000" pitchFamily="2" charset="2"/>
              <a:buChar char="ü"/>
            </a:pPr>
            <a:r>
              <a:rPr lang="en-US" sz="1900" dirty="0">
                <a:solidFill>
                  <a:schemeClr val="tx1">
                    <a:lumMod val="65000"/>
                    <a:lumOff val="35000"/>
                  </a:schemeClr>
                </a:solidFill>
                <a:latin typeface="+mj-lt"/>
                <a:ea typeface="Open Sans" panose="020B0606030504020204" pitchFamily="34" charset="0"/>
                <a:cs typeface="Open Sans" panose="020B0606030504020204" pitchFamily="34" charset="0"/>
              </a:rPr>
              <a:t>GLOBAL PRESENCE </a:t>
            </a:r>
          </a:p>
          <a:p>
            <a:pPr marL="285750" indent="-285750">
              <a:lnSpc>
                <a:spcPct val="150000"/>
              </a:lnSpc>
              <a:buFont typeface="Wingdings" panose="05000000000000000000" pitchFamily="2" charset="2"/>
              <a:buChar char="ü"/>
            </a:pPr>
            <a:r>
              <a:rPr lang="en-US" sz="1900" dirty="0">
                <a:solidFill>
                  <a:schemeClr val="tx1">
                    <a:lumMod val="65000"/>
                    <a:lumOff val="35000"/>
                  </a:schemeClr>
                </a:solidFill>
                <a:latin typeface="+mj-lt"/>
                <a:ea typeface="Open Sans" panose="020B0606030504020204" pitchFamily="34" charset="0"/>
                <a:cs typeface="Open Sans" panose="020B0606030504020204" pitchFamily="34" charset="0"/>
              </a:rPr>
              <a:t>WISH CITY</a:t>
            </a:r>
          </a:p>
          <a:p>
            <a:pPr marL="285750" indent="-285750">
              <a:lnSpc>
                <a:spcPct val="150000"/>
              </a:lnSpc>
              <a:buFont typeface="Wingdings" panose="05000000000000000000" pitchFamily="2" charset="2"/>
              <a:buChar char="ü"/>
            </a:pPr>
            <a:r>
              <a:rPr lang="en-US" sz="1900" dirty="0">
                <a:solidFill>
                  <a:schemeClr val="tx1">
                    <a:lumMod val="65000"/>
                    <a:lumOff val="35000"/>
                  </a:schemeClr>
                </a:solidFill>
                <a:latin typeface="+mj-lt"/>
                <a:ea typeface="Open Sans" panose="020B0606030504020204" pitchFamily="34" charset="0"/>
                <a:cs typeface="Open Sans" panose="020B0606030504020204" pitchFamily="34" charset="0"/>
              </a:rPr>
              <a:t>CHALLENGES</a:t>
            </a:r>
          </a:p>
          <a:p>
            <a:pPr marL="285750" indent="-285750">
              <a:lnSpc>
                <a:spcPct val="150000"/>
              </a:lnSpc>
              <a:buFont typeface="Wingdings" panose="05000000000000000000" pitchFamily="2" charset="2"/>
              <a:buChar char="ü"/>
            </a:pPr>
            <a:r>
              <a:rPr lang="en-US" sz="1900" dirty="0">
                <a:solidFill>
                  <a:schemeClr val="tx1">
                    <a:lumMod val="65000"/>
                    <a:lumOff val="35000"/>
                  </a:schemeClr>
                </a:solidFill>
                <a:latin typeface="+mj-lt"/>
                <a:ea typeface="Open Sans" panose="020B0606030504020204" pitchFamily="34" charset="0"/>
                <a:cs typeface="Open Sans" panose="020B0606030504020204" pitchFamily="34" charset="0"/>
              </a:rPr>
              <a:t>SOLUTIONS</a:t>
            </a:r>
          </a:p>
          <a:p>
            <a:pPr marL="285750" indent="-285750">
              <a:lnSpc>
                <a:spcPct val="150000"/>
              </a:lnSpc>
              <a:buFont typeface="Wingdings" panose="05000000000000000000" pitchFamily="2" charset="2"/>
              <a:buChar char="ü"/>
            </a:pPr>
            <a:r>
              <a:rPr lang="en-US" sz="1900" dirty="0">
                <a:solidFill>
                  <a:schemeClr val="tx1">
                    <a:lumMod val="65000"/>
                    <a:lumOff val="35000"/>
                  </a:schemeClr>
                </a:solidFill>
                <a:latin typeface="+mj-lt"/>
                <a:ea typeface="Open Sans" panose="020B0606030504020204" pitchFamily="34" charset="0"/>
                <a:cs typeface="Open Sans" panose="020B0606030504020204" pitchFamily="34" charset="0"/>
              </a:rPr>
              <a:t>BENEFITS OF WISH</a:t>
            </a:r>
          </a:p>
          <a:p>
            <a:pPr marL="285750" indent="-285750">
              <a:lnSpc>
                <a:spcPct val="150000"/>
              </a:lnSpc>
              <a:buFont typeface="Wingdings" panose="05000000000000000000" pitchFamily="2" charset="2"/>
              <a:buChar char="ü"/>
            </a:pPr>
            <a:r>
              <a:rPr lang="en-US" sz="1900" dirty="0">
                <a:solidFill>
                  <a:schemeClr val="tx1">
                    <a:lumMod val="65000"/>
                    <a:lumOff val="35000"/>
                  </a:schemeClr>
                </a:solidFill>
                <a:latin typeface="+mj-lt"/>
                <a:ea typeface="Open Sans" panose="020B0606030504020204" pitchFamily="34" charset="0"/>
                <a:cs typeface="Open Sans" panose="020B0606030504020204" pitchFamily="34" charset="0"/>
              </a:rPr>
              <a:t>FACILITIES</a:t>
            </a:r>
          </a:p>
          <a:p>
            <a:pPr marL="285750" indent="-285750">
              <a:lnSpc>
                <a:spcPct val="150000"/>
              </a:lnSpc>
              <a:buFont typeface="Wingdings" panose="05000000000000000000" pitchFamily="2" charset="2"/>
              <a:buChar char="ü"/>
            </a:pPr>
            <a:r>
              <a:rPr lang="en-US" sz="1900" dirty="0">
                <a:solidFill>
                  <a:schemeClr val="tx1">
                    <a:lumMod val="65000"/>
                    <a:lumOff val="35000"/>
                  </a:schemeClr>
                </a:solidFill>
                <a:latin typeface="+mj-lt"/>
                <a:ea typeface="Open Sans" panose="020B0606030504020204" pitchFamily="34" charset="0"/>
                <a:cs typeface="Open Sans" panose="020B0606030504020204" pitchFamily="34" charset="0"/>
              </a:rPr>
              <a:t>SURVEY</a:t>
            </a:r>
          </a:p>
          <a:p>
            <a:pPr marL="285750" indent="-285750">
              <a:lnSpc>
                <a:spcPct val="150000"/>
              </a:lnSpc>
              <a:buFont typeface="Wingdings" panose="05000000000000000000" pitchFamily="2" charset="2"/>
              <a:buChar char="ü"/>
            </a:pPr>
            <a:r>
              <a:rPr lang="en-US" sz="1900" dirty="0">
                <a:solidFill>
                  <a:schemeClr val="tx1">
                    <a:lumMod val="65000"/>
                    <a:lumOff val="35000"/>
                  </a:schemeClr>
                </a:solidFill>
                <a:latin typeface="+mj-lt"/>
                <a:ea typeface="Open Sans" panose="020B0606030504020204" pitchFamily="34" charset="0"/>
                <a:cs typeface="Open Sans" panose="020B0606030504020204" pitchFamily="34" charset="0"/>
              </a:rPr>
              <a:t>PROJECT &amp; TICKET SIZE</a:t>
            </a:r>
          </a:p>
          <a:p>
            <a:pPr marL="285750" indent="-285750">
              <a:lnSpc>
                <a:spcPct val="150000"/>
              </a:lnSpc>
              <a:buFont typeface="Wingdings" panose="05000000000000000000" pitchFamily="2" charset="2"/>
              <a:buChar char="ü"/>
            </a:pPr>
            <a:r>
              <a:rPr lang="en-US" sz="1900" dirty="0">
                <a:solidFill>
                  <a:schemeClr val="tx1">
                    <a:lumMod val="65000"/>
                    <a:lumOff val="35000"/>
                  </a:schemeClr>
                </a:solidFill>
                <a:latin typeface="+mj-lt"/>
                <a:ea typeface="Open Sans" panose="020B0606030504020204" pitchFamily="34" charset="0"/>
                <a:cs typeface="Open Sans" panose="020B0606030504020204" pitchFamily="34" charset="0"/>
              </a:rPr>
              <a:t>ACTION PLAN</a:t>
            </a:r>
          </a:p>
        </p:txBody>
      </p:sp>
      <p:pic>
        <p:nvPicPr>
          <p:cNvPr id="28" name="Picture 27">
            <a:extLst>
              <a:ext uri="{FF2B5EF4-FFF2-40B4-BE49-F238E27FC236}">
                <a16:creationId xmlns:a16="http://schemas.microsoft.com/office/drawing/2014/main" xmlns="" id="{1D4D1A3A-51FC-4676-9D36-A287D8139CF8}"/>
              </a:ext>
            </a:extLst>
          </p:cNvPr>
          <p:cNvPicPr>
            <a:picLocks noChangeAspect="1"/>
          </p:cNvPicPr>
          <p:nvPr/>
        </p:nvPicPr>
        <p:blipFill rotWithShape="1">
          <a:blip r:embed="rId2"/>
          <a:srcRect r="34378" b="10206"/>
          <a:stretch/>
        </p:blipFill>
        <p:spPr>
          <a:xfrm>
            <a:off x="4246674" y="699911"/>
            <a:ext cx="7945326" cy="6158089"/>
          </a:xfrm>
          <a:prstGeom prst="rect">
            <a:avLst/>
          </a:prstGeom>
        </p:spPr>
      </p:pic>
      <p:pic>
        <p:nvPicPr>
          <p:cNvPr id="2" name="Picture 1">
            <a:extLst>
              <a:ext uri="{FF2B5EF4-FFF2-40B4-BE49-F238E27FC236}">
                <a16:creationId xmlns:a16="http://schemas.microsoft.com/office/drawing/2014/main" xmlns="" id="{1024BB2A-E807-432F-B615-8B172233D571}"/>
              </a:ext>
            </a:extLst>
          </p:cNvPr>
          <p:cNvPicPr>
            <a:picLocks noChangeAspect="1"/>
          </p:cNvPicPr>
          <p:nvPr/>
        </p:nvPicPr>
        <p:blipFill>
          <a:blip r:embed="rId3"/>
          <a:stretch>
            <a:fillRect/>
          </a:stretch>
        </p:blipFill>
        <p:spPr>
          <a:xfrm>
            <a:off x="10497537" y="280719"/>
            <a:ext cx="1046748" cy="1046748"/>
          </a:xfrm>
          <a:prstGeom prst="rect">
            <a:avLst/>
          </a:prstGeom>
        </p:spPr>
      </p:pic>
    </p:spTree>
    <p:extLst>
      <p:ext uri="{BB962C8B-B14F-4D97-AF65-F5344CB8AC3E}">
        <p14:creationId xmlns:p14="http://schemas.microsoft.com/office/powerpoint/2010/main" val="25743444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80CFD4"/>
            </a:gs>
            <a:gs pos="100000">
              <a:srgbClr val="B4E2E6"/>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xmlns="" id="{36F14598-D370-40EA-BFED-F1540352A9D0}"/>
              </a:ext>
            </a:extLst>
          </p:cNvPr>
          <p:cNvPicPr>
            <a:picLocks noChangeAspect="1"/>
          </p:cNvPicPr>
          <p:nvPr/>
        </p:nvPicPr>
        <p:blipFill>
          <a:blip r:embed="rId2"/>
          <a:stretch>
            <a:fillRect/>
          </a:stretch>
        </p:blipFill>
        <p:spPr>
          <a:xfrm>
            <a:off x="700649" y="4038095"/>
            <a:ext cx="2439054" cy="2565357"/>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xmlns="" id="{8C5D30A6-06A3-4025-B869-5E235B7CCFA1}"/>
              </a:ext>
            </a:extLst>
          </p:cNvPr>
          <p:cNvSpPr/>
          <p:nvPr/>
        </p:nvSpPr>
        <p:spPr>
          <a:xfrm>
            <a:off x="10408356" y="0"/>
            <a:ext cx="1225110" cy="1625600"/>
          </a:xfrm>
          <a:prstGeom prst="rect">
            <a:avLst/>
          </a:prstGeom>
          <a:solidFill>
            <a:schemeClr val="bg1"/>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n w="0"/>
              <a:solidFill>
                <a:schemeClr val="tx1"/>
              </a:solidFill>
              <a:effectLst>
                <a:outerShdw blurRad="38100" dist="19050" dir="2700000" algn="tl" rotWithShape="0">
                  <a:schemeClr val="dk1">
                    <a:alpha val="40000"/>
                  </a:schemeClr>
                </a:outerShdw>
              </a:effectLst>
            </a:endParaRPr>
          </a:p>
        </p:txBody>
      </p:sp>
      <p:sp>
        <p:nvSpPr>
          <p:cNvPr id="2" name="Rectangle 1">
            <a:extLst>
              <a:ext uri="{FF2B5EF4-FFF2-40B4-BE49-F238E27FC236}">
                <a16:creationId xmlns:a16="http://schemas.microsoft.com/office/drawing/2014/main" xmlns="" id="{02BDEB1C-25E0-4530-999C-70C7A3ABC6EF}"/>
              </a:ext>
            </a:extLst>
          </p:cNvPr>
          <p:cNvSpPr/>
          <p:nvPr/>
        </p:nvSpPr>
        <p:spPr>
          <a:xfrm>
            <a:off x="297614" y="191534"/>
            <a:ext cx="7807808" cy="646331"/>
          </a:xfrm>
          <a:prstGeom prst="rect">
            <a:avLst/>
          </a:prstGeom>
          <a:noFill/>
          <a:ln>
            <a:noFill/>
          </a:ln>
        </p:spPr>
        <p:txBody>
          <a:bodyPr wrap="square" lIns="91440" tIns="45720" rIns="91440" bIns="45720">
            <a:spAutoFit/>
          </a:bodyPr>
          <a:lstStyle/>
          <a:p>
            <a:r>
              <a:rPr lang="en-US" sz="3600" dirty="0">
                <a:ln w="18415" cmpd="sng">
                  <a:noFill/>
                  <a:prstDash val="solid"/>
                </a:ln>
                <a:solidFill>
                  <a:srgbClr val="017E99"/>
                </a:solidFill>
                <a:latin typeface="+mj-lt"/>
                <a:ea typeface="Open Sans ExtraBold" panose="020B0906030804020204" pitchFamily="34" charset="0"/>
                <a:cs typeface="Century Gothic"/>
              </a:rPr>
              <a:t>Wish Team</a:t>
            </a:r>
          </a:p>
        </p:txBody>
      </p:sp>
      <p:pic>
        <p:nvPicPr>
          <p:cNvPr id="10" name="Picture 9">
            <a:extLst>
              <a:ext uri="{FF2B5EF4-FFF2-40B4-BE49-F238E27FC236}">
                <a16:creationId xmlns:a16="http://schemas.microsoft.com/office/drawing/2014/main" xmlns="" id="{1C2ED399-6F7A-4F48-BE61-C693761E9988}"/>
              </a:ext>
            </a:extLst>
          </p:cNvPr>
          <p:cNvPicPr>
            <a:picLocks noChangeAspect="1"/>
          </p:cNvPicPr>
          <p:nvPr/>
        </p:nvPicPr>
        <p:blipFill>
          <a:blip r:embed="rId3"/>
          <a:stretch>
            <a:fillRect/>
          </a:stretch>
        </p:blipFill>
        <p:spPr>
          <a:xfrm>
            <a:off x="700649" y="1256540"/>
            <a:ext cx="2439054" cy="2364077"/>
          </a:xfrm>
          <a:prstGeom prst="rect">
            <a:avLst/>
          </a:prstGeom>
          <a:ln>
            <a:noFill/>
          </a:ln>
          <a:effectLst>
            <a:outerShdw blurRad="292100" dist="139700" dir="2700000" algn="tl" rotWithShape="0">
              <a:srgbClr val="333333">
                <a:alpha val="65000"/>
              </a:srgbClr>
            </a:outerShdw>
          </a:effectLst>
        </p:spPr>
      </p:pic>
      <p:sp>
        <p:nvSpPr>
          <p:cNvPr id="25" name="Rectangle 24">
            <a:extLst>
              <a:ext uri="{FF2B5EF4-FFF2-40B4-BE49-F238E27FC236}">
                <a16:creationId xmlns:a16="http://schemas.microsoft.com/office/drawing/2014/main" xmlns="" id="{0EA4FF6E-D8D8-4B48-8F86-3A1AB077BF54}"/>
              </a:ext>
            </a:extLst>
          </p:cNvPr>
          <p:cNvSpPr/>
          <p:nvPr/>
        </p:nvSpPr>
        <p:spPr>
          <a:xfrm>
            <a:off x="3410051" y="1217664"/>
            <a:ext cx="8489779" cy="2616101"/>
          </a:xfrm>
          <a:prstGeom prst="rect">
            <a:avLst/>
          </a:prstGeom>
          <a:noFill/>
          <a:ln>
            <a:noFill/>
          </a:ln>
        </p:spPr>
        <p:txBody>
          <a:bodyPr wrap="square" lIns="91440" tIns="45720" rIns="91440" bIns="45720">
            <a:spAutoFit/>
          </a:bodyPr>
          <a:lstStyle/>
          <a:p>
            <a:r>
              <a:rPr lang="en-US" sz="2400" dirty="0">
                <a:solidFill>
                  <a:schemeClr val="tx1">
                    <a:lumMod val="50000"/>
                    <a:lumOff val="50000"/>
                  </a:schemeClr>
                </a:solidFill>
                <a:latin typeface="+mj-lt"/>
                <a:ea typeface="Open Sans SemiBold" panose="020B0706030804020204" pitchFamily="34" charset="0"/>
                <a:cs typeface="Open Sans SemiBold" panose="020B0706030804020204" pitchFamily="34" charset="0"/>
              </a:rPr>
              <a:t>Sangeeta Ahir </a:t>
            </a:r>
            <a:r>
              <a:rPr lang="en-US" sz="2000" dirty="0">
                <a:solidFill>
                  <a:schemeClr val="bg1"/>
                </a:solidFill>
                <a:latin typeface="+mj-lt"/>
                <a:ea typeface="Open Sans SemiBold" panose="020B0706030804020204" pitchFamily="34" charset="0"/>
                <a:cs typeface="Open Sans SemiBold" panose="020B0706030804020204" pitchFamily="34" charset="0"/>
              </a:rPr>
              <a:t>(Founder &amp; Chairperson)</a:t>
            </a:r>
          </a:p>
          <a:p>
            <a:r>
              <a:rPr lang="en-US" sz="2000" dirty="0">
                <a:solidFill>
                  <a:schemeClr val="bg1"/>
                </a:solidFill>
                <a:latin typeface="+mj-lt"/>
                <a:ea typeface="Open Sans" panose="020B0606030504020204" pitchFamily="34" charset="0"/>
                <a:cs typeface="Open Sans" panose="020B0606030504020204" pitchFamily="34" charset="0"/>
              </a:rPr>
              <a:t>This Project is Founded by </a:t>
            </a:r>
            <a:r>
              <a:rPr lang="en-US" sz="2000" dirty="0" err="1">
                <a:solidFill>
                  <a:schemeClr val="bg1"/>
                </a:solidFill>
                <a:latin typeface="+mj-lt"/>
                <a:ea typeface="Open Sans" panose="020B0606030504020204" pitchFamily="34" charset="0"/>
                <a:cs typeface="Open Sans" panose="020B0606030504020204" pitchFamily="34" charset="0"/>
              </a:rPr>
              <a:t>Sangeeta</a:t>
            </a:r>
            <a:r>
              <a:rPr lang="en-US" sz="2000" dirty="0">
                <a:solidFill>
                  <a:schemeClr val="bg1"/>
                </a:solidFill>
                <a:latin typeface="+mj-lt"/>
                <a:ea typeface="Open Sans" panose="020B0606030504020204" pitchFamily="34" charset="0"/>
                <a:cs typeface="Open Sans" panose="020B0606030504020204" pitchFamily="34" charset="0"/>
              </a:rPr>
              <a:t> </a:t>
            </a:r>
            <a:r>
              <a:rPr lang="en-US" sz="2000" dirty="0" err="1">
                <a:solidFill>
                  <a:schemeClr val="bg1"/>
                </a:solidFill>
                <a:latin typeface="+mj-lt"/>
                <a:ea typeface="Open Sans" panose="020B0606030504020204" pitchFamily="34" charset="0"/>
                <a:cs typeface="Open Sans" panose="020B0606030504020204" pitchFamily="34" charset="0"/>
              </a:rPr>
              <a:t>Ahir</a:t>
            </a:r>
            <a:r>
              <a:rPr lang="en-US" sz="2000" dirty="0">
                <a:solidFill>
                  <a:schemeClr val="bg1"/>
                </a:solidFill>
                <a:latin typeface="+mj-lt"/>
                <a:ea typeface="Open Sans" panose="020B0606030504020204" pitchFamily="34" charset="0"/>
                <a:cs typeface="Open Sans" panose="020B0606030504020204" pitchFamily="34" charset="0"/>
              </a:rPr>
              <a:t> and is also a brand ambassador of Hera India under which </a:t>
            </a:r>
            <a:r>
              <a:rPr lang="en-US" sz="2000" b="1" dirty="0">
                <a:solidFill>
                  <a:schemeClr val="bg1"/>
                </a:solidFill>
                <a:latin typeface="+mj-lt"/>
                <a:ea typeface="Open Sans" panose="020B0606030504020204" pitchFamily="34" charset="0"/>
                <a:cs typeface="Open Sans" panose="020B0606030504020204" pitchFamily="34" charset="0"/>
              </a:rPr>
              <a:t>WISH </a:t>
            </a:r>
            <a:r>
              <a:rPr lang="en-US" sz="2000" dirty="0">
                <a:solidFill>
                  <a:schemeClr val="bg1"/>
                </a:solidFill>
                <a:latin typeface="+mj-lt"/>
                <a:ea typeface="Open Sans" panose="020B0606030504020204" pitchFamily="34" charset="0"/>
                <a:cs typeface="Open Sans" panose="020B0606030504020204" pitchFamily="34" charset="0"/>
              </a:rPr>
              <a:t>is a Women housing project Initiated in India for empowering the Women of India. She is successfully running multiple NGOs in the name of Shree Sankalp </a:t>
            </a:r>
            <a:r>
              <a:rPr lang="en-US" sz="2000" dirty="0" err="1">
                <a:solidFill>
                  <a:schemeClr val="bg1"/>
                </a:solidFill>
                <a:latin typeface="+mj-lt"/>
                <a:ea typeface="Open Sans" panose="020B0606030504020204" pitchFamily="34" charset="0"/>
                <a:cs typeface="Open Sans" panose="020B0606030504020204" pitchFamily="34" charset="0"/>
              </a:rPr>
              <a:t>Pratisthan</a:t>
            </a:r>
            <a:r>
              <a:rPr lang="en-US" sz="2000" dirty="0">
                <a:solidFill>
                  <a:schemeClr val="bg1"/>
                </a:solidFill>
                <a:latin typeface="+mj-lt"/>
                <a:ea typeface="Open Sans" panose="020B0606030504020204" pitchFamily="34" charset="0"/>
                <a:cs typeface="Open Sans" panose="020B0606030504020204" pitchFamily="34" charset="0"/>
              </a:rPr>
              <a:t> and </a:t>
            </a:r>
            <a:r>
              <a:rPr lang="en-US" sz="2000" dirty="0" err="1">
                <a:solidFill>
                  <a:schemeClr val="bg1"/>
                </a:solidFill>
                <a:latin typeface="+mj-lt"/>
                <a:ea typeface="Open Sans" panose="020B0606030504020204" pitchFamily="34" charset="0"/>
                <a:cs typeface="Open Sans" panose="020B0606030504020204" pitchFamily="34" charset="0"/>
              </a:rPr>
              <a:t>Maitree</a:t>
            </a:r>
            <a:r>
              <a:rPr lang="en-US" sz="2000" dirty="0">
                <a:solidFill>
                  <a:schemeClr val="bg1"/>
                </a:solidFill>
                <a:latin typeface="+mj-lt"/>
                <a:ea typeface="Open Sans" panose="020B0606030504020204" pitchFamily="34" charset="0"/>
                <a:cs typeface="Open Sans" panose="020B0606030504020204" pitchFamily="34" charset="0"/>
              </a:rPr>
              <a:t> which promotes free healthcare services, Education, Women Safety, Training, Job Creation for underprivileged in Urban &amp; Rural Areas etc.</a:t>
            </a:r>
          </a:p>
        </p:txBody>
      </p:sp>
      <p:sp>
        <p:nvSpPr>
          <p:cNvPr id="30" name="Rectangle 29">
            <a:extLst>
              <a:ext uri="{FF2B5EF4-FFF2-40B4-BE49-F238E27FC236}">
                <a16:creationId xmlns:a16="http://schemas.microsoft.com/office/drawing/2014/main" xmlns="" id="{907B3799-1EC6-495C-A919-3AFB2D4DC997}"/>
              </a:ext>
            </a:extLst>
          </p:cNvPr>
          <p:cNvSpPr/>
          <p:nvPr/>
        </p:nvSpPr>
        <p:spPr>
          <a:xfrm>
            <a:off x="3434017" y="3987834"/>
            <a:ext cx="8489779" cy="1692771"/>
          </a:xfrm>
          <a:prstGeom prst="rect">
            <a:avLst/>
          </a:prstGeom>
          <a:noFill/>
          <a:ln>
            <a:noFill/>
          </a:ln>
        </p:spPr>
        <p:txBody>
          <a:bodyPr wrap="square" lIns="91440" tIns="45720" rIns="91440" bIns="45720">
            <a:spAutoFit/>
          </a:bodyPr>
          <a:lstStyle/>
          <a:p>
            <a:r>
              <a:rPr lang="en-US" sz="2400" dirty="0">
                <a:solidFill>
                  <a:srgbClr val="7F7F7F"/>
                </a:solidFill>
                <a:latin typeface="+mj-lt"/>
                <a:ea typeface="Open Sans SemiBold" panose="020B0706030804020204" pitchFamily="34" charset="0"/>
                <a:cs typeface="Open Sans SemiBold" panose="020B0706030804020204" pitchFamily="34" charset="0"/>
              </a:rPr>
              <a:t>Sameer Virani </a:t>
            </a:r>
            <a:r>
              <a:rPr lang="en-US" sz="2000" dirty="0">
                <a:solidFill>
                  <a:schemeClr val="bg1"/>
                </a:solidFill>
                <a:latin typeface="+mj-lt"/>
                <a:ea typeface="Open Sans SemiBold" panose="020B0706030804020204" pitchFamily="34" charset="0"/>
                <a:cs typeface="Open Sans SemiBold" panose="020B0706030804020204" pitchFamily="34" charset="0"/>
              </a:rPr>
              <a:t>(Co-Founder &amp; Director)</a:t>
            </a:r>
          </a:p>
          <a:p>
            <a:r>
              <a:rPr lang="en-US" sz="2000" dirty="0">
                <a:solidFill>
                  <a:schemeClr val="bg1"/>
                </a:solidFill>
                <a:latin typeface="+mj-lt"/>
                <a:ea typeface="Open Sans SemiBold" panose="020B0706030804020204" pitchFamily="34" charset="0"/>
                <a:cs typeface="Open Sans SemiBold" panose="020B0706030804020204" pitchFamily="34" charset="0"/>
              </a:rPr>
              <a:t>With 17 years of Rich Expertise in Global Real estate he is involved in End to End Execution of WISH Project taking care of Planning, Strategy, Advisory, Sales / Marketing, Acquisitions, Fund Raising &amp; Management</a:t>
            </a:r>
          </a:p>
        </p:txBody>
      </p:sp>
      <p:pic>
        <p:nvPicPr>
          <p:cNvPr id="3" name="Picture 2">
            <a:extLst>
              <a:ext uri="{FF2B5EF4-FFF2-40B4-BE49-F238E27FC236}">
                <a16:creationId xmlns:a16="http://schemas.microsoft.com/office/drawing/2014/main" xmlns="" id="{E4BF49E2-134D-4DEC-AD88-C5D33555078E}"/>
              </a:ext>
            </a:extLst>
          </p:cNvPr>
          <p:cNvPicPr>
            <a:picLocks noChangeAspect="1"/>
          </p:cNvPicPr>
          <p:nvPr/>
        </p:nvPicPr>
        <p:blipFill>
          <a:blip r:embed="rId4"/>
          <a:stretch>
            <a:fillRect/>
          </a:stretch>
        </p:blipFill>
        <p:spPr>
          <a:xfrm>
            <a:off x="10497537" y="280719"/>
            <a:ext cx="1046748" cy="1046748"/>
          </a:xfrm>
          <a:prstGeom prst="rect">
            <a:avLst/>
          </a:prstGeom>
        </p:spPr>
      </p:pic>
    </p:spTree>
    <p:extLst>
      <p:ext uri="{BB962C8B-B14F-4D97-AF65-F5344CB8AC3E}">
        <p14:creationId xmlns:p14="http://schemas.microsoft.com/office/powerpoint/2010/main" val="281570868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80CFD4"/>
            </a:gs>
            <a:gs pos="100000">
              <a:srgbClr val="B4E2E6"/>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8C5D30A6-06A3-4025-B869-5E235B7CCFA1}"/>
              </a:ext>
            </a:extLst>
          </p:cNvPr>
          <p:cNvSpPr/>
          <p:nvPr/>
        </p:nvSpPr>
        <p:spPr>
          <a:xfrm>
            <a:off x="10408356" y="0"/>
            <a:ext cx="1225110" cy="1625600"/>
          </a:xfrm>
          <a:prstGeom prst="rect">
            <a:avLst/>
          </a:prstGeom>
          <a:solidFill>
            <a:schemeClr val="bg1"/>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n w="0"/>
              <a:solidFill>
                <a:schemeClr val="tx1"/>
              </a:solidFill>
              <a:effectLst>
                <a:outerShdw blurRad="38100" dist="19050" dir="2700000" algn="tl" rotWithShape="0">
                  <a:schemeClr val="dk1">
                    <a:alpha val="40000"/>
                  </a:schemeClr>
                </a:outerShdw>
              </a:effectLst>
              <a:latin typeface="+mj-lt"/>
            </a:endParaRPr>
          </a:p>
        </p:txBody>
      </p:sp>
      <p:sp>
        <p:nvSpPr>
          <p:cNvPr id="2" name="Rectangle 1">
            <a:extLst>
              <a:ext uri="{FF2B5EF4-FFF2-40B4-BE49-F238E27FC236}">
                <a16:creationId xmlns:a16="http://schemas.microsoft.com/office/drawing/2014/main" xmlns="" id="{02BDEB1C-25E0-4530-999C-70C7A3ABC6EF}"/>
              </a:ext>
            </a:extLst>
          </p:cNvPr>
          <p:cNvSpPr/>
          <p:nvPr/>
        </p:nvSpPr>
        <p:spPr>
          <a:xfrm>
            <a:off x="4190233" y="240942"/>
            <a:ext cx="3811530" cy="707886"/>
          </a:xfrm>
          <a:prstGeom prst="rect">
            <a:avLst/>
          </a:prstGeom>
          <a:noFill/>
          <a:ln>
            <a:noFill/>
          </a:ln>
        </p:spPr>
        <p:txBody>
          <a:bodyPr wrap="square" lIns="91440" tIns="45720" rIns="91440" bIns="45720">
            <a:spAutoFit/>
          </a:bodyPr>
          <a:lstStyle/>
          <a:p>
            <a:pPr algn="ctr"/>
            <a:r>
              <a:rPr lang="en-US" sz="4000" dirty="0">
                <a:ln w="18415" cmpd="sng">
                  <a:noFill/>
                  <a:prstDash val="solid"/>
                </a:ln>
                <a:solidFill>
                  <a:srgbClr val="017E99"/>
                </a:solidFill>
                <a:latin typeface="+mj-lt"/>
                <a:ea typeface="Open Sans ExtraBold" panose="020B0906030804020204" pitchFamily="34" charset="0"/>
                <a:cs typeface="Open Sans ExtraBold" panose="020B0906030804020204" pitchFamily="34" charset="0"/>
              </a:rPr>
              <a:t>Hierarchy</a:t>
            </a:r>
          </a:p>
        </p:txBody>
      </p:sp>
      <p:sp>
        <p:nvSpPr>
          <p:cNvPr id="3" name="Rectangle: Rounded Corners 2">
            <a:extLst>
              <a:ext uri="{FF2B5EF4-FFF2-40B4-BE49-F238E27FC236}">
                <a16:creationId xmlns:a16="http://schemas.microsoft.com/office/drawing/2014/main" xmlns="" id="{7A85928F-D6DD-45E5-B176-02FB0BCBFCFE}"/>
              </a:ext>
            </a:extLst>
          </p:cNvPr>
          <p:cNvSpPr/>
          <p:nvPr/>
        </p:nvSpPr>
        <p:spPr>
          <a:xfrm>
            <a:off x="4464755" y="1820419"/>
            <a:ext cx="3262489" cy="704102"/>
          </a:xfrm>
          <a:prstGeom prst="roundRect">
            <a:avLst/>
          </a:prstGeom>
          <a:solidFill>
            <a:srgbClr val="017E99"/>
          </a:solidFill>
          <a:ln>
            <a:solidFill>
              <a:srgbClr val="80CF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4" name="Rectangle: Rounded Corners 3">
            <a:extLst>
              <a:ext uri="{FF2B5EF4-FFF2-40B4-BE49-F238E27FC236}">
                <a16:creationId xmlns:a16="http://schemas.microsoft.com/office/drawing/2014/main" xmlns="" id="{5CB3FDD8-1918-4400-8B2C-123EBBA3EF8E}"/>
              </a:ext>
            </a:extLst>
          </p:cNvPr>
          <p:cNvSpPr/>
          <p:nvPr/>
        </p:nvSpPr>
        <p:spPr>
          <a:xfrm>
            <a:off x="4464754" y="3141220"/>
            <a:ext cx="3262489" cy="704102"/>
          </a:xfrm>
          <a:prstGeom prst="roundRect">
            <a:avLst/>
          </a:prstGeom>
          <a:solidFill>
            <a:srgbClr val="017E99"/>
          </a:solidFill>
          <a:ln>
            <a:solidFill>
              <a:srgbClr val="80CF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5" name="Rectangle: Rounded Corners 4">
            <a:extLst>
              <a:ext uri="{FF2B5EF4-FFF2-40B4-BE49-F238E27FC236}">
                <a16:creationId xmlns:a16="http://schemas.microsoft.com/office/drawing/2014/main" xmlns="" id="{50C154E0-8545-48B0-AC79-119432CC7631}"/>
              </a:ext>
            </a:extLst>
          </p:cNvPr>
          <p:cNvSpPr/>
          <p:nvPr/>
        </p:nvSpPr>
        <p:spPr>
          <a:xfrm>
            <a:off x="1367742" y="4720212"/>
            <a:ext cx="2348089" cy="587022"/>
          </a:xfrm>
          <a:prstGeom prst="roundRect">
            <a:avLst/>
          </a:prstGeom>
          <a:solidFill>
            <a:srgbClr val="017E99"/>
          </a:solidFill>
          <a:ln>
            <a:solidFill>
              <a:srgbClr val="80CF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8" name="Rectangle: Rounded Corners 7">
            <a:extLst>
              <a:ext uri="{FF2B5EF4-FFF2-40B4-BE49-F238E27FC236}">
                <a16:creationId xmlns:a16="http://schemas.microsoft.com/office/drawing/2014/main" xmlns="" id="{2A9606DF-1F7A-4E5B-86FA-87ED352F3178}"/>
              </a:ext>
            </a:extLst>
          </p:cNvPr>
          <p:cNvSpPr/>
          <p:nvPr/>
        </p:nvSpPr>
        <p:spPr>
          <a:xfrm>
            <a:off x="4830545" y="4715559"/>
            <a:ext cx="2497062" cy="671565"/>
          </a:xfrm>
          <a:prstGeom prst="roundRect">
            <a:avLst/>
          </a:prstGeom>
          <a:solidFill>
            <a:srgbClr val="017E99"/>
          </a:solidFill>
          <a:ln>
            <a:solidFill>
              <a:srgbClr val="80CF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9" name="Rectangle: Rounded Corners 8">
            <a:extLst>
              <a:ext uri="{FF2B5EF4-FFF2-40B4-BE49-F238E27FC236}">
                <a16:creationId xmlns:a16="http://schemas.microsoft.com/office/drawing/2014/main" xmlns="" id="{AFC92132-4825-44E9-BBC4-0E59FC807A39}"/>
              </a:ext>
            </a:extLst>
          </p:cNvPr>
          <p:cNvSpPr/>
          <p:nvPr/>
        </p:nvSpPr>
        <p:spPr>
          <a:xfrm>
            <a:off x="8344283" y="4720212"/>
            <a:ext cx="2348089" cy="587022"/>
          </a:xfrm>
          <a:prstGeom prst="roundRect">
            <a:avLst/>
          </a:prstGeom>
          <a:solidFill>
            <a:srgbClr val="017E99"/>
          </a:solidFill>
          <a:ln>
            <a:solidFill>
              <a:srgbClr val="80CF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13" name="Rectangle: Rounded Corners 12">
            <a:extLst>
              <a:ext uri="{FF2B5EF4-FFF2-40B4-BE49-F238E27FC236}">
                <a16:creationId xmlns:a16="http://schemas.microsoft.com/office/drawing/2014/main" xmlns="" id="{B7DC9530-ADE4-44AC-A60D-7274B673A149}"/>
              </a:ext>
            </a:extLst>
          </p:cNvPr>
          <p:cNvSpPr/>
          <p:nvPr/>
        </p:nvSpPr>
        <p:spPr>
          <a:xfrm>
            <a:off x="3134456" y="5683957"/>
            <a:ext cx="2348089" cy="587022"/>
          </a:xfrm>
          <a:prstGeom prst="roundRect">
            <a:avLst/>
          </a:prstGeom>
          <a:solidFill>
            <a:srgbClr val="017E99"/>
          </a:solidFill>
          <a:ln>
            <a:solidFill>
              <a:srgbClr val="80CF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17" name="Oval 16">
            <a:extLst>
              <a:ext uri="{FF2B5EF4-FFF2-40B4-BE49-F238E27FC236}">
                <a16:creationId xmlns:a16="http://schemas.microsoft.com/office/drawing/2014/main" xmlns="" id="{F927E74E-D36A-4FBE-9C1B-AB80B7C7CFAF}"/>
              </a:ext>
            </a:extLst>
          </p:cNvPr>
          <p:cNvSpPr/>
          <p:nvPr/>
        </p:nvSpPr>
        <p:spPr>
          <a:xfrm>
            <a:off x="8672822" y="2155619"/>
            <a:ext cx="2348089" cy="1374338"/>
          </a:xfrm>
          <a:prstGeom prst="ellipse">
            <a:avLst/>
          </a:prstGeom>
          <a:solidFill>
            <a:srgbClr val="017E99"/>
          </a:solidFill>
          <a:ln>
            <a:solidFill>
              <a:srgbClr val="80CF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19" name="Rectangle 18">
            <a:extLst>
              <a:ext uri="{FF2B5EF4-FFF2-40B4-BE49-F238E27FC236}">
                <a16:creationId xmlns:a16="http://schemas.microsoft.com/office/drawing/2014/main" xmlns="" id="{51B492AE-80F7-4059-B42E-3E9852152ADF}"/>
              </a:ext>
            </a:extLst>
          </p:cNvPr>
          <p:cNvSpPr/>
          <p:nvPr/>
        </p:nvSpPr>
        <p:spPr>
          <a:xfrm>
            <a:off x="4491178" y="1957986"/>
            <a:ext cx="3134463" cy="400110"/>
          </a:xfrm>
          <a:prstGeom prst="rect">
            <a:avLst/>
          </a:prstGeom>
          <a:noFill/>
          <a:ln>
            <a:noFill/>
          </a:ln>
        </p:spPr>
        <p:txBody>
          <a:bodyPr wrap="square" lIns="91440" tIns="45720" rIns="91440" bIns="45720">
            <a:spAutoFit/>
          </a:bodyPr>
          <a:lstStyle/>
          <a:p>
            <a:r>
              <a:rPr lang="en-US" sz="2000" dirty="0">
                <a:solidFill>
                  <a:schemeClr val="bg1"/>
                </a:solidFill>
                <a:latin typeface="+mj-lt"/>
                <a:ea typeface="Open Sans" panose="020B0606030504020204" pitchFamily="34" charset="0"/>
                <a:cs typeface="Open Sans" panose="020B0606030504020204" pitchFamily="34" charset="0"/>
              </a:rPr>
              <a:t>Founder &amp; Chairperson</a:t>
            </a:r>
          </a:p>
        </p:txBody>
      </p:sp>
      <p:sp>
        <p:nvSpPr>
          <p:cNvPr id="21" name="Rectangle 20">
            <a:extLst>
              <a:ext uri="{FF2B5EF4-FFF2-40B4-BE49-F238E27FC236}">
                <a16:creationId xmlns:a16="http://schemas.microsoft.com/office/drawing/2014/main" xmlns="" id="{AB6E504B-E7D3-48AF-9A87-FAFC3AC42E97}"/>
              </a:ext>
            </a:extLst>
          </p:cNvPr>
          <p:cNvSpPr/>
          <p:nvPr/>
        </p:nvSpPr>
        <p:spPr>
          <a:xfrm>
            <a:off x="4464754" y="3301927"/>
            <a:ext cx="3220924" cy="400110"/>
          </a:xfrm>
          <a:prstGeom prst="rect">
            <a:avLst/>
          </a:prstGeom>
          <a:noFill/>
          <a:ln>
            <a:noFill/>
          </a:ln>
        </p:spPr>
        <p:txBody>
          <a:bodyPr wrap="square" lIns="91440" tIns="45720" rIns="91440" bIns="45720">
            <a:spAutoFit/>
          </a:bodyPr>
          <a:lstStyle/>
          <a:p>
            <a:pPr algn="ctr"/>
            <a:r>
              <a:rPr lang="en-US" sz="2000" dirty="0">
                <a:solidFill>
                  <a:schemeClr val="bg1"/>
                </a:solidFill>
                <a:latin typeface="+mj-lt"/>
                <a:ea typeface="Open Sans" panose="020B0606030504020204" pitchFamily="34" charset="0"/>
                <a:cs typeface="Open Sans" panose="020B0606030504020204" pitchFamily="34" charset="0"/>
              </a:rPr>
              <a:t>Co- Founder &amp; Director</a:t>
            </a:r>
          </a:p>
        </p:txBody>
      </p:sp>
      <p:sp>
        <p:nvSpPr>
          <p:cNvPr id="23" name="Rectangle 22">
            <a:extLst>
              <a:ext uri="{FF2B5EF4-FFF2-40B4-BE49-F238E27FC236}">
                <a16:creationId xmlns:a16="http://schemas.microsoft.com/office/drawing/2014/main" xmlns="" id="{F7A9079E-F2BB-4656-B760-2CD99F358728}"/>
              </a:ext>
            </a:extLst>
          </p:cNvPr>
          <p:cNvSpPr/>
          <p:nvPr/>
        </p:nvSpPr>
        <p:spPr>
          <a:xfrm>
            <a:off x="8672821" y="2584133"/>
            <a:ext cx="2200175" cy="400110"/>
          </a:xfrm>
          <a:prstGeom prst="rect">
            <a:avLst/>
          </a:prstGeom>
          <a:noFill/>
          <a:ln>
            <a:noFill/>
          </a:ln>
        </p:spPr>
        <p:txBody>
          <a:bodyPr wrap="square" lIns="91440" tIns="45720" rIns="91440" bIns="45720">
            <a:spAutoFit/>
          </a:bodyPr>
          <a:lstStyle/>
          <a:p>
            <a:pPr algn="ctr"/>
            <a:r>
              <a:rPr lang="en-US" sz="2000" dirty="0">
                <a:solidFill>
                  <a:schemeClr val="bg1"/>
                </a:solidFill>
                <a:latin typeface="+mj-lt"/>
                <a:ea typeface="Open Sans" panose="020B0606030504020204" pitchFamily="34" charset="0"/>
                <a:cs typeface="Open Sans" panose="020B0606030504020204" pitchFamily="34" charset="0"/>
              </a:rPr>
              <a:t> CSR Fund</a:t>
            </a:r>
          </a:p>
        </p:txBody>
      </p:sp>
      <p:sp>
        <p:nvSpPr>
          <p:cNvPr id="24" name="Rectangle 23">
            <a:extLst>
              <a:ext uri="{FF2B5EF4-FFF2-40B4-BE49-F238E27FC236}">
                <a16:creationId xmlns:a16="http://schemas.microsoft.com/office/drawing/2014/main" xmlns="" id="{A041358F-00ED-495E-9435-5A8661D97F5B}"/>
              </a:ext>
            </a:extLst>
          </p:cNvPr>
          <p:cNvSpPr/>
          <p:nvPr/>
        </p:nvSpPr>
        <p:spPr>
          <a:xfrm>
            <a:off x="1419913" y="4813668"/>
            <a:ext cx="2243746" cy="400110"/>
          </a:xfrm>
          <a:prstGeom prst="rect">
            <a:avLst/>
          </a:prstGeom>
          <a:noFill/>
          <a:ln>
            <a:noFill/>
          </a:ln>
        </p:spPr>
        <p:txBody>
          <a:bodyPr wrap="square" lIns="91440" tIns="45720" rIns="91440" bIns="45720">
            <a:spAutoFit/>
          </a:bodyPr>
          <a:lstStyle/>
          <a:p>
            <a:pPr algn="ctr"/>
            <a:r>
              <a:rPr lang="en-US" sz="2000" dirty="0">
                <a:solidFill>
                  <a:schemeClr val="bg1"/>
                </a:solidFill>
                <a:latin typeface="+mj-lt"/>
                <a:ea typeface="Open Sans" panose="020B0606030504020204" pitchFamily="34" charset="0"/>
                <a:cs typeface="Open Sans" panose="020B0606030504020204" pitchFamily="34" charset="0"/>
              </a:rPr>
              <a:t>Architect</a:t>
            </a:r>
          </a:p>
        </p:txBody>
      </p:sp>
      <p:sp>
        <p:nvSpPr>
          <p:cNvPr id="28" name="Rectangle 27">
            <a:extLst>
              <a:ext uri="{FF2B5EF4-FFF2-40B4-BE49-F238E27FC236}">
                <a16:creationId xmlns:a16="http://schemas.microsoft.com/office/drawing/2014/main" xmlns="" id="{B345AE43-18CA-4A77-8F86-E34469DDC24E}"/>
              </a:ext>
            </a:extLst>
          </p:cNvPr>
          <p:cNvSpPr/>
          <p:nvPr/>
        </p:nvSpPr>
        <p:spPr>
          <a:xfrm>
            <a:off x="4887540" y="4642564"/>
            <a:ext cx="2381679" cy="707886"/>
          </a:xfrm>
          <a:prstGeom prst="rect">
            <a:avLst/>
          </a:prstGeom>
          <a:noFill/>
          <a:ln>
            <a:noFill/>
          </a:ln>
        </p:spPr>
        <p:txBody>
          <a:bodyPr wrap="square" lIns="91440" tIns="45720" rIns="91440" bIns="45720">
            <a:spAutoFit/>
          </a:bodyPr>
          <a:lstStyle/>
          <a:p>
            <a:pPr algn="ctr"/>
            <a:r>
              <a:rPr lang="en-US" sz="2000" dirty="0">
                <a:solidFill>
                  <a:schemeClr val="bg1"/>
                </a:solidFill>
                <a:latin typeface="+mj-lt"/>
                <a:ea typeface="Open Sans" panose="020B0606030504020204" pitchFamily="34" charset="0"/>
                <a:cs typeface="Open Sans" panose="020B0606030504020204" pitchFamily="34" charset="0"/>
              </a:rPr>
              <a:t>Sales &amp; </a:t>
            </a:r>
          </a:p>
          <a:p>
            <a:pPr algn="ctr"/>
            <a:r>
              <a:rPr lang="en-US" sz="2000" dirty="0">
                <a:solidFill>
                  <a:schemeClr val="bg1"/>
                </a:solidFill>
                <a:latin typeface="+mj-lt"/>
                <a:ea typeface="Open Sans" panose="020B0606030504020204" pitchFamily="34" charset="0"/>
                <a:cs typeface="Open Sans" panose="020B0606030504020204" pitchFamily="34" charset="0"/>
              </a:rPr>
              <a:t>Marketing</a:t>
            </a:r>
          </a:p>
        </p:txBody>
      </p:sp>
      <p:sp>
        <p:nvSpPr>
          <p:cNvPr id="32" name="Rectangle 31">
            <a:extLst>
              <a:ext uri="{FF2B5EF4-FFF2-40B4-BE49-F238E27FC236}">
                <a16:creationId xmlns:a16="http://schemas.microsoft.com/office/drawing/2014/main" xmlns="" id="{5281292F-524E-4CF5-8F1A-55B829C4E42A}"/>
              </a:ext>
            </a:extLst>
          </p:cNvPr>
          <p:cNvSpPr/>
          <p:nvPr/>
        </p:nvSpPr>
        <p:spPr>
          <a:xfrm>
            <a:off x="8344282" y="4813668"/>
            <a:ext cx="2348089" cy="400110"/>
          </a:xfrm>
          <a:prstGeom prst="rect">
            <a:avLst/>
          </a:prstGeom>
          <a:noFill/>
          <a:ln>
            <a:noFill/>
          </a:ln>
        </p:spPr>
        <p:txBody>
          <a:bodyPr wrap="square" lIns="91440" tIns="45720" rIns="91440" bIns="45720">
            <a:spAutoFit/>
          </a:bodyPr>
          <a:lstStyle/>
          <a:p>
            <a:pPr algn="ctr"/>
            <a:r>
              <a:rPr lang="en-US" sz="2000" dirty="0" err="1">
                <a:solidFill>
                  <a:schemeClr val="bg1"/>
                </a:solidFill>
                <a:latin typeface="+mj-lt"/>
                <a:ea typeface="Open Sans" panose="020B0606030504020204" pitchFamily="34" charset="0"/>
                <a:cs typeface="Open Sans" panose="020B0606030504020204" pitchFamily="34" charset="0"/>
              </a:rPr>
              <a:t>Liasoning</a:t>
            </a:r>
            <a:endParaRPr lang="en-US" sz="2000" dirty="0">
              <a:solidFill>
                <a:schemeClr val="bg1"/>
              </a:solidFill>
              <a:latin typeface="+mj-lt"/>
              <a:ea typeface="Open Sans" panose="020B0606030504020204" pitchFamily="34" charset="0"/>
              <a:cs typeface="Open Sans" panose="020B0606030504020204" pitchFamily="34" charset="0"/>
            </a:endParaRPr>
          </a:p>
        </p:txBody>
      </p:sp>
      <p:sp>
        <p:nvSpPr>
          <p:cNvPr id="34" name="Rectangle 33">
            <a:extLst>
              <a:ext uri="{FF2B5EF4-FFF2-40B4-BE49-F238E27FC236}">
                <a16:creationId xmlns:a16="http://schemas.microsoft.com/office/drawing/2014/main" xmlns="" id="{E97CA4C9-EE87-4C16-90A5-1AA1AA1AE2B4}"/>
              </a:ext>
            </a:extLst>
          </p:cNvPr>
          <p:cNvSpPr/>
          <p:nvPr/>
        </p:nvSpPr>
        <p:spPr>
          <a:xfrm>
            <a:off x="3134455" y="5777413"/>
            <a:ext cx="2348089" cy="400110"/>
          </a:xfrm>
          <a:prstGeom prst="rect">
            <a:avLst/>
          </a:prstGeom>
          <a:noFill/>
          <a:ln>
            <a:noFill/>
          </a:ln>
        </p:spPr>
        <p:txBody>
          <a:bodyPr wrap="square" lIns="91440" tIns="45720" rIns="91440" bIns="45720">
            <a:spAutoFit/>
          </a:bodyPr>
          <a:lstStyle/>
          <a:p>
            <a:pPr algn="ctr"/>
            <a:r>
              <a:rPr lang="en-US" sz="2000" dirty="0">
                <a:solidFill>
                  <a:schemeClr val="bg1"/>
                </a:solidFill>
                <a:latin typeface="+mj-lt"/>
                <a:ea typeface="Open Sans" panose="020B0606030504020204" pitchFamily="34" charset="0"/>
                <a:cs typeface="Open Sans" panose="020B0606030504020204" pitchFamily="34" charset="0"/>
              </a:rPr>
              <a:t>Legal Advisor</a:t>
            </a:r>
          </a:p>
        </p:txBody>
      </p:sp>
      <p:sp>
        <p:nvSpPr>
          <p:cNvPr id="38" name="Rectangle: Rounded Corners 37">
            <a:extLst>
              <a:ext uri="{FF2B5EF4-FFF2-40B4-BE49-F238E27FC236}">
                <a16:creationId xmlns:a16="http://schemas.microsoft.com/office/drawing/2014/main" xmlns="" id="{52232EB6-CA28-4AC3-87E5-59FD64714051}"/>
              </a:ext>
            </a:extLst>
          </p:cNvPr>
          <p:cNvSpPr/>
          <p:nvPr/>
        </p:nvSpPr>
        <p:spPr>
          <a:xfrm>
            <a:off x="6639659" y="5683957"/>
            <a:ext cx="2348089" cy="587022"/>
          </a:xfrm>
          <a:prstGeom prst="roundRect">
            <a:avLst/>
          </a:prstGeom>
          <a:solidFill>
            <a:srgbClr val="017E99"/>
          </a:solidFill>
          <a:ln>
            <a:solidFill>
              <a:srgbClr val="80CF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atin typeface="+mj-lt"/>
            </a:endParaRPr>
          </a:p>
        </p:txBody>
      </p:sp>
      <p:sp>
        <p:nvSpPr>
          <p:cNvPr id="40" name="Rectangle 39">
            <a:extLst>
              <a:ext uri="{FF2B5EF4-FFF2-40B4-BE49-F238E27FC236}">
                <a16:creationId xmlns:a16="http://schemas.microsoft.com/office/drawing/2014/main" xmlns="" id="{50F4CC87-4213-43C1-9CDE-5DE8A3552754}"/>
              </a:ext>
            </a:extLst>
          </p:cNvPr>
          <p:cNvSpPr/>
          <p:nvPr/>
        </p:nvSpPr>
        <p:spPr>
          <a:xfrm>
            <a:off x="6639658" y="5777413"/>
            <a:ext cx="2348089" cy="400110"/>
          </a:xfrm>
          <a:prstGeom prst="rect">
            <a:avLst/>
          </a:prstGeom>
          <a:noFill/>
          <a:ln>
            <a:noFill/>
          </a:ln>
        </p:spPr>
        <p:txBody>
          <a:bodyPr wrap="square" lIns="91440" tIns="45720" rIns="91440" bIns="45720">
            <a:spAutoFit/>
          </a:bodyPr>
          <a:lstStyle/>
          <a:p>
            <a:pPr algn="ctr"/>
            <a:r>
              <a:rPr lang="en-US" sz="2000" dirty="0">
                <a:solidFill>
                  <a:schemeClr val="bg1"/>
                </a:solidFill>
                <a:latin typeface="+mj-lt"/>
                <a:ea typeface="Open Sans" panose="020B0606030504020204" pitchFamily="34" charset="0"/>
                <a:cs typeface="Open Sans" panose="020B0606030504020204" pitchFamily="34" charset="0"/>
              </a:rPr>
              <a:t>Public Relations</a:t>
            </a:r>
          </a:p>
        </p:txBody>
      </p:sp>
      <p:cxnSp>
        <p:nvCxnSpPr>
          <p:cNvPr id="43" name="Straight Arrow Connector 42">
            <a:extLst>
              <a:ext uri="{FF2B5EF4-FFF2-40B4-BE49-F238E27FC236}">
                <a16:creationId xmlns:a16="http://schemas.microsoft.com/office/drawing/2014/main" xmlns="" id="{7FA342D4-C54D-4369-9263-AEC7762C9532}"/>
              </a:ext>
            </a:extLst>
          </p:cNvPr>
          <p:cNvCxnSpPr>
            <a:stCxn id="3" idx="2"/>
            <a:endCxn id="4" idx="0"/>
          </p:cNvCxnSpPr>
          <p:nvPr/>
        </p:nvCxnSpPr>
        <p:spPr>
          <a:xfrm flipH="1">
            <a:off x="6095999" y="2524521"/>
            <a:ext cx="1" cy="616699"/>
          </a:xfrm>
          <a:prstGeom prst="straightConnector1">
            <a:avLst/>
          </a:prstGeom>
          <a:ln w="190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7" name="Straight Connector 46">
            <a:extLst>
              <a:ext uri="{FF2B5EF4-FFF2-40B4-BE49-F238E27FC236}">
                <a16:creationId xmlns:a16="http://schemas.microsoft.com/office/drawing/2014/main" xmlns="" id="{2B7142E0-5723-47BB-B03A-5CB2D899C3F6}"/>
              </a:ext>
            </a:extLst>
          </p:cNvPr>
          <p:cNvCxnSpPr>
            <a:cxnSpLocks/>
          </p:cNvCxnSpPr>
          <p:nvPr/>
        </p:nvCxnSpPr>
        <p:spPr>
          <a:xfrm>
            <a:off x="2494844" y="4222044"/>
            <a:ext cx="7066845" cy="27989"/>
          </a:xfrm>
          <a:prstGeom prst="line">
            <a:avLst/>
          </a:prstGeom>
          <a:ln w="190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1" name="Straight Arrow Connector 50">
            <a:extLst>
              <a:ext uri="{FF2B5EF4-FFF2-40B4-BE49-F238E27FC236}">
                <a16:creationId xmlns:a16="http://schemas.microsoft.com/office/drawing/2014/main" xmlns="" id="{F11F9A47-A064-4144-BB60-FF5D3DCDFBF2}"/>
              </a:ext>
            </a:extLst>
          </p:cNvPr>
          <p:cNvCxnSpPr>
            <a:cxnSpLocks/>
          </p:cNvCxnSpPr>
          <p:nvPr/>
        </p:nvCxnSpPr>
        <p:spPr>
          <a:xfrm>
            <a:off x="2496631" y="4222044"/>
            <a:ext cx="0" cy="498168"/>
          </a:xfrm>
          <a:prstGeom prst="straightConnector1">
            <a:avLst/>
          </a:prstGeom>
          <a:ln w="190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4" name="Straight Arrow Connector 53">
            <a:extLst>
              <a:ext uri="{FF2B5EF4-FFF2-40B4-BE49-F238E27FC236}">
                <a16:creationId xmlns:a16="http://schemas.microsoft.com/office/drawing/2014/main" xmlns="" id="{3CB61B0A-29B6-4A3D-ABDB-1EE8479CC198}"/>
              </a:ext>
            </a:extLst>
          </p:cNvPr>
          <p:cNvCxnSpPr>
            <a:cxnSpLocks/>
            <a:endCxn id="9" idx="0"/>
          </p:cNvCxnSpPr>
          <p:nvPr/>
        </p:nvCxnSpPr>
        <p:spPr>
          <a:xfrm>
            <a:off x="9518328" y="4250033"/>
            <a:ext cx="0" cy="470179"/>
          </a:xfrm>
          <a:prstGeom prst="straightConnector1">
            <a:avLst/>
          </a:prstGeom>
          <a:ln w="190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7" name="Straight Arrow Connector 56">
            <a:extLst>
              <a:ext uri="{FF2B5EF4-FFF2-40B4-BE49-F238E27FC236}">
                <a16:creationId xmlns:a16="http://schemas.microsoft.com/office/drawing/2014/main" xmlns="" id="{8FBF7539-D202-4773-A490-A8E16C11ACB3}"/>
              </a:ext>
            </a:extLst>
          </p:cNvPr>
          <p:cNvCxnSpPr>
            <a:cxnSpLocks/>
            <a:stCxn id="4" idx="2"/>
          </p:cNvCxnSpPr>
          <p:nvPr/>
        </p:nvCxnSpPr>
        <p:spPr>
          <a:xfrm>
            <a:off x="6095999" y="3845322"/>
            <a:ext cx="0" cy="874890"/>
          </a:xfrm>
          <a:prstGeom prst="straightConnector1">
            <a:avLst/>
          </a:prstGeom>
          <a:ln w="190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0" name="Straight Arrow Connector 59">
            <a:extLst>
              <a:ext uri="{FF2B5EF4-FFF2-40B4-BE49-F238E27FC236}">
                <a16:creationId xmlns:a16="http://schemas.microsoft.com/office/drawing/2014/main" xmlns="" id="{557AFECD-7F5F-49EE-93C8-7EC9417490B3}"/>
              </a:ext>
            </a:extLst>
          </p:cNvPr>
          <p:cNvCxnSpPr>
            <a:cxnSpLocks/>
            <a:endCxn id="13" idx="0"/>
          </p:cNvCxnSpPr>
          <p:nvPr/>
        </p:nvCxnSpPr>
        <p:spPr>
          <a:xfrm>
            <a:off x="4308501" y="4250033"/>
            <a:ext cx="0" cy="1433924"/>
          </a:xfrm>
          <a:prstGeom prst="straightConnector1">
            <a:avLst/>
          </a:prstGeom>
          <a:ln w="190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2" name="Straight Arrow Connector 61">
            <a:extLst>
              <a:ext uri="{FF2B5EF4-FFF2-40B4-BE49-F238E27FC236}">
                <a16:creationId xmlns:a16="http://schemas.microsoft.com/office/drawing/2014/main" xmlns="" id="{0B6AE11E-FDC3-421A-B182-2A6E58868EF7}"/>
              </a:ext>
            </a:extLst>
          </p:cNvPr>
          <p:cNvCxnSpPr>
            <a:cxnSpLocks/>
            <a:endCxn id="38" idx="0"/>
          </p:cNvCxnSpPr>
          <p:nvPr/>
        </p:nvCxnSpPr>
        <p:spPr>
          <a:xfrm>
            <a:off x="7813704" y="4222044"/>
            <a:ext cx="0" cy="1461913"/>
          </a:xfrm>
          <a:prstGeom prst="straightConnector1">
            <a:avLst/>
          </a:prstGeom>
          <a:ln w="190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4" name="Straight Arrow Connector 63">
            <a:extLst>
              <a:ext uri="{FF2B5EF4-FFF2-40B4-BE49-F238E27FC236}">
                <a16:creationId xmlns:a16="http://schemas.microsoft.com/office/drawing/2014/main" xmlns="" id="{A020F8A9-A7E7-41A4-8C7D-F7703A723ABB}"/>
              </a:ext>
            </a:extLst>
          </p:cNvPr>
          <p:cNvCxnSpPr>
            <a:stCxn id="3" idx="3"/>
          </p:cNvCxnSpPr>
          <p:nvPr/>
        </p:nvCxnSpPr>
        <p:spPr>
          <a:xfrm>
            <a:off x="7727244" y="2172470"/>
            <a:ext cx="1162224" cy="251006"/>
          </a:xfrm>
          <a:prstGeom prst="straightConnector1">
            <a:avLst/>
          </a:prstGeom>
          <a:ln w="190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6" name="Straight Arrow Connector 65">
            <a:extLst>
              <a:ext uri="{FF2B5EF4-FFF2-40B4-BE49-F238E27FC236}">
                <a16:creationId xmlns:a16="http://schemas.microsoft.com/office/drawing/2014/main" xmlns="" id="{D281B2F1-F22C-4725-A07E-6EC0CAB39395}"/>
              </a:ext>
            </a:extLst>
          </p:cNvPr>
          <p:cNvCxnSpPr>
            <a:stCxn id="4" idx="3"/>
          </p:cNvCxnSpPr>
          <p:nvPr/>
        </p:nvCxnSpPr>
        <p:spPr>
          <a:xfrm flipV="1">
            <a:off x="7727243" y="3211836"/>
            <a:ext cx="1045450" cy="281435"/>
          </a:xfrm>
          <a:prstGeom prst="straightConnector1">
            <a:avLst/>
          </a:prstGeom>
          <a:ln w="190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0" name="Oval 29">
            <a:extLst>
              <a:ext uri="{FF2B5EF4-FFF2-40B4-BE49-F238E27FC236}">
                <a16:creationId xmlns:a16="http://schemas.microsoft.com/office/drawing/2014/main" xmlns="" id="{F927E74E-D36A-4FBE-9C1B-AB80B7C7CFAF}"/>
              </a:ext>
            </a:extLst>
          </p:cNvPr>
          <p:cNvSpPr/>
          <p:nvPr/>
        </p:nvSpPr>
        <p:spPr>
          <a:xfrm>
            <a:off x="1176484" y="2264222"/>
            <a:ext cx="2348089" cy="1374338"/>
          </a:xfrm>
          <a:prstGeom prst="ellipse">
            <a:avLst/>
          </a:prstGeom>
          <a:solidFill>
            <a:srgbClr val="017E99"/>
          </a:solidFill>
          <a:ln>
            <a:solidFill>
              <a:srgbClr val="80CF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mj-lt"/>
                <a:ea typeface="Open Sans" panose="020B0606030504020204" pitchFamily="34" charset="0"/>
                <a:cs typeface="Open Sans" panose="020B0606030504020204" pitchFamily="34" charset="0"/>
              </a:rPr>
              <a:t>Bank / NBFC Funds</a:t>
            </a:r>
          </a:p>
        </p:txBody>
      </p:sp>
      <p:cxnSp>
        <p:nvCxnSpPr>
          <p:cNvPr id="31" name="Straight Arrow Connector 30">
            <a:extLst>
              <a:ext uri="{FF2B5EF4-FFF2-40B4-BE49-F238E27FC236}">
                <a16:creationId xmlns:a16="http://schemas.microsoft.com/office/drawing/2014/main" xmlns="" id="{7FA342D4-C54D-4369-9263-AEC7762C9532}"/>
              </a:ext>
            </a:extLst>
          </p:cNvPr>
          <p:cNvCxnSpPr>
            <a:endCxn id="4" idx="1"/>
          </p:cNvCxnSpPr>
          <p:nvPr/>
        </p:nvCxnSpPr>
        <p:spPr>
          <a:xfrm>
            <a:off x="3547029" y="3197237"/>
            <a:ext cx="917725" cy="296034"/>
          </a:xfrm>
          <a:prstGeom prst="straightConnector1">
            <a:avLst/>
          </a:prstGeom>
          <a:ln w="190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6" name="Straight Arrow Connector 35">
            <a:extLst>
              <a:ext uri="{FF2B5EF4-FFF2-40B4-BE49-F238E27FC236}">
                <a16:creationId xmlns:a16="http://schemas.microsoft.com/office/drawing/2014/main" xmlns="" id="{7FA342D4-C54D-4369-9263-AEC7762C9532}"/>
              </a:ext>
            </a:extLst>
          </p:cNvPr>
          <p:cNvCxnSpPr>
            <a:endCxn id="3" idx="1"/>
          </p:cNvCxnSpPr>
          <p:nvPr/>
        </p:nvCxnSpPr>
        <p:spPr>
          <a:xfrm flipV="1">
            <a:off x="3298883" y="2172470"/>
            <a:ext cx="1165872" cy="280205"/>
          </a:xfrm>
          <a:prstGeom prst="straightConnector1">
            <a:avLst/>
          </a:prstGeom>
          <a:ln w="190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6" name="Picture 5">
            <a:extLst>
              <a:ext uri="{FF2B5EF4-FFF2-40B4-BE49-F238E27FC236}">
                <a16:creationId xmlns:a16="http://schemas.microsoft.com/office/drawing/2014/main" xmlns="" id="{9FCCC6E0-512A-4EF1-BA48-83E419B370EE}"/>
              </a:ext>
            </a:extLst>
          </p:cNvPr>
          <p:cNvPicPr>
            <a:picLocks noChangeAspect="1"/>
          </p:cNvPicPr>
          <p:nvPr/>
        </p:nvPicPr>
        <p:blipFill>
          <a:blip r:embed="rId2"/>
          <a:stretch>
            <a:fillRect/>
          </a:stretch>
        </p:blipFill>
        <p:spPr>
          <a:xfrm>
            <a:off x="10497537" y="280719"/>
            <a:ext cx="1046748" cy="1046748"/>
          </a:xfrm>
          <a:prstGeom prst="rect">
            <a:avLst/>
          </a:prstGeom>
        </p:spPr>
      </p:pic>
    </p:spTree>
    <p:extLst>
      <p:ext uri="{BB962C8B-B14F-4D97-AF65-F5344CB8AC3E}">
        <p14:creationId xmlns:p14="http://schemas.microsoft.com/office/powerpoint/2010/main" val="332548362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80CFD4"/>
            </a:gs>
            <a:gs pos="100000">
              <a:srgbClr val="B4E2E6"/>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5A81425-E3FE-4D26-AB1B-B21DC3A1DDF1}"/>
              </a:ext>
            </a:extLst>
          </p:cNvPr>
          <p:cNvPicPr>
            <a:picLocks noChangeAspect="1"/>
          </p:cNvPicPr>
          <p:nvPr/>
        </p:nvPicPr>
        <p:blipFill rotWithShape="1">
          <a:blip r:embed="rId2"/>
          <a:srcRect l="4427" t="15919" r="4301" b="43137"/>
          <a:stretch/>
        </p:blipFill>
        <p:spPr>
          <a:xfrm>
            <a:off x="-307910" y="2818991"/>
            <a:ext cx="12857583" cy="4039010"/>
          </a:xfrm>
          <a:prstGeom prst="rect">
            <a:avLst/>
          </a:prstGeom>
        </p:spPr>
      </p:pic>
      <p:sp>
        <p:nvSpPr>
          <p:cNvPr id="7" name="Rectangle 6">
            <a:extLst>
              <a:ext uri="{FF2B5EF4-FFF2-40B4-BE49-F238E27FC236}">
                <a16:creationId xmlns:a16="http://schemas.microsoft.com/office/drawing/2014/main" xmlns="" id="{25E0A466-9E74-4E5C-BC0D-2697B669E2AD}"/>
              </a:ext>
            </a:extLst>
          </p:cNvPr>
          <p:cNvSpPr/>
          <p:nvPr/>
        </p:nvSpPr>
        <p:spPr>
          <a:xfrm>
            <a:off x="744627" y="995153"/>
            <a:ext cx="8128440" cy="5632311"/>
          </a:xfrm>
          <a:prstGeom prst="rect">
            <a:avLst/>
          </a:prstGeom>
          <a:noFill/>
          <a:ln>
            <a:noFill/>
          </a:ln>
        </p:spPr>
        <p:txBody>
          <a:bodyPr wrap="square" lIns="91440" tIns="45720" rIns="91440" bIns="45720">
            <a:spAutoFit/>
          </a:bodyPr>
          <a:lstStyle/>
          <a:p>
            <a:pPr marL="285750" indent="-285750">
              <a:buFont typeface="Wingdings" panose="05000000000000000000" pitchFamily="2" charset="2"/>
              <a:buChar char="ü"/>
            </a:pPr>
            <a:r>
              <a:rPr lang="en-US" sz="2000" dirty="0">
                <a:solidFill>
                  <a:schemeClr val="tx1">
                    <a:lumMod val="65000"/>
                    <a:lumOff val="35000"/>
                  </a:schemeClr>
                </a:solidFill>
              </a:rPr>
              <a:t>WISH is a Real estate NGO who is working towards building affordable women housing projects pan India with a vision of providing homes for all women by 2025</a:t>
            </a:r>
          </a:p>
          <a:p>
            <a:pPr marL="285750" indent="-285750">
              <a:buFont typeface="Wingdings" panose="05000000000000000000" pitchFamily="2" charset="2"/>
              <a:buChar char="ü"/>
            </a:pPr>
            <a:endParaRPr lang="en-US" sz="2000" dirty="0">
              <a:solidFill>
                <a:schemeClr val="tx1">
                  <a:lumMod val="65000"/>
                  <a:lumOff val="35000"/>
                </a:schemeClr>
              </a:solidFill>
            </a:endParaRPr>
          </a:p>
          <a:p>
            <a:pPr marL="285750" indent="-285750">
              <a:buFont typeface="Wingdings" panose="05000000000000000000" pitchFamily="2" charset="2"/>
              <a:buChar char="ü"/>
            </a:pPr>
            <a:r>
              <a:rPr lang="en-US" sz="2000" dirty="0">
                <a:solidFill>
                  <a:schemeClr val="tx1">
                    <a:lumMod val="65000"/>
                    <a:lumOff val="35000"/>
                  </a:schemeClr>
                </a:solidFill>
              </a:rPr>
              <a:t>WISH Inspired by Hera is a Subsidized Women housing project for the women who couldn’t gather courage to buy her dream home</a:t>
            </a:r>
          </a:p>
          <a:p>
            <a:pPr marL="285750" indent="-285750">
              <a:buFont typeface="Wingdings" panose="05000000000000000000" pitchFamily="2" charset="2"/>
              <a:buChar char="ü"/>
            </a:pPr>
            <a:endParaRPr lang="en-US" sz="2000" dirty="0">
              <a:solidFill>
                <a:schemeClr val="tx1">
                  <a:lumMod val="65000"/>
                  <a:lumOff val="35000"/>
                </a:schemeClr>
              </a:solidFill>
            </a:endParaRPr>
          </a:p>
          <a:p>
            <a:pPr marL="285750" indent="-285750">
              <a:buFont typeface="Wingdings" panose="05000000000000000000" pitchFamily="2" charset="2"/>
              <a:buChar char="ü"/>
            </a:pPr>
            <a:r>
              <a:rPr lang="en-US" sz="2000" dirty="0">
                <a:solidFill>
                  <a:schemeClr val="tx1">
                    <a:lumMod val="65000"/>
                    <a:lumOff val="35000"/>
                  </a:schemeClr>
                </a:solidFill>
                <a:latin typeface="Century Gothic"/>
                <a:ea typeface="Open Sans" panose="020B0606030504020204" pitchFamily="34" charset="0"/>
                <a:cs typeface="Century Gothic"/>
              </a:rPr>
              <a:t>The first WISH program started in Mumbai, India as a pilot project for Women housing</a:t>
            </a:r>
          </a:p>
          <a:p>
            <a:pPr marL="285750" indent="-285750">
              <a:buFont typeface="Wingdings" panose="05000000000000000000" pitchFamily="2" charset="2"/>
              <a:buChar char="ü"/>
            </a:pPr>
            <a:endParaRPr lang="en-US" sz="2000" dirty="0">
              <a:solidFill>
                <a:schemeClr val="tx1">
                  <a:lumMod val="65000"/>
                  <a:lumOff val="35000"/>
                </a:schemeClr>
              </a:solidFill>
              <a:latin typeface="Century Gothic"/>
              <a:ea typeface="Open Sans" panose="020B0606030504020204" pitchFamily="34" charset="0"/>
              <a:cs typeface="Century Gothic"/>
            </a:endParaRPr>
          </a:p>
          <a:p>
            <a:pPr marL="285750" indent="-285750">
              <a:buFont typeface="Wingdings" panose="05000000000000000000" pitchFamily="2" charset="2"/>
              <a:buChar char="ü"/>
            </a:pPr>
            <a:r>
              <a:rPr lang="en-US" sz="2000" dirty="0">
                <a:solidFill>
                  <a:schemeClr val="tx1">
                    <a:lumMod val="65000"/>
                    <a:lumOff val="35000"/>
                  </a:schemeClr>
                </a:solidFill>
                <a:latin typeface="Century Gothic"/>
                <a:ea typeface="Open Sans" panose="020B0606030504020204" pitchFamily="34" charset="0"/>
                <a:cs typeface="Century Gothic"/>
              </a:rPr>
              <a:t>WISH allows women to support other women to get their own home</a:t>
            </a:r>
          </a:p>
          <a:p>
            <a:pPr marL="285750" indent="-285750">
              <a:buFont typeface="Wingdings" panose="05000000000000000000" pitchFamily="2" charset="2"/>
              <a:buChar char="ü"/>
            </a:pPr>
            <a:endParaRPr lang="en-US" sz="2000" dirty="0">
              <a:solidFill>
                <a:schemeClr val="tx1">
                  <a:lumMod val="65000"/>
                  <a:lumOff val="35000"/>
                </a:schemeClr>
              </a:solidFill>
              <a:latin typeface="Century Gothic"/>
              <a:ea typeface="Open Sans" panose="020B0606030504020204" pitchFamily="34" charset="0"/>
              <a:cs typeface="Century Gothic"/>
            </a:endParaRPr>
          </a:p>
          <a:p>
            <a:pPr marL="285750" indent="-285750">
              <a:buFont typeface="Wingdings" panose="05000000000000000000" pitchFamily="2" charset="2"/>
              <a:buChar char="ü"/>
            </a:pPr>
            <a:r>
              <a:rPr lang="en-US" sz="2000" dirty="0">
                <a:solidFill>
                  <a:schemeClr val="tx1">
                    <a:lumMod val="65000"/>
                    <a:lumOff val="35000"/>
                  </a:schemeClr>
                </a:solidFill>
                <a:latin typeface="Century Gothic"/>
                <a:ea typeface="Open Sans" panose="020B0606030504020204" pitchFamily="34" charset="0"/>
                <a:cs typeface="Century Gothic"/>
              </a:rPr>
              <a:t>WISH can be replicated anywhere in the world Subject to defined terms</a:t>
            </a:r>
          </a:p>
          <a:p>
            <a:pPr marL="285750" indent="-285750">
              <a:buFont typeface="Wingdings" panose="05000000000000000000" pitchFamily="2" charset="2"/>
              <a:buChar char="ü"/>
            </a:pPr>
            <a:endParaRPr lang="en-US" sz="2000" dirty="0">
              <a:solidFill>
                <a:schemeClr val="tx1">
                  <a:lumMod val="65000"/>
                  <a:lumOff val="35000"/>
                </a:schemeClr>
              </a:solidFill>
              <a:latin typeface="Century Gothic"/>
              <a:ea typeface="Open Sans" panose="020B0606030504020204" pitchFamily="34" charset="0"/>
              <a:cs typeface="Century Gothic"/>
            </a:endParaRPr>
          </a:p>
          <a:p>
            <a:pPr marL="285750" indent="-285750">
              <a:buFont typeface="Wingdings" panose="05000000000000000000" pitchFamily="2" charset="2"/>
              <a:buChar char="ü"/>
            </a:pPr>
            <a:r>
              <a:rPr lang="en-US" sz="2000" dirty="0">
                <a:solidFill>
                  <a:schemeClr val="tx1">
                    <a:lumMod val="65000"/>
                    <a:lumOff val="35000"/>
                  </a:schemeClr>
                </a:solidFill>
                <a:latin typeface="Century Gothic"/>
                <a:ea typeface="Open Sans" panose="020B0606030504020204" pitchFamily="34" charset="0"/>
                <a:cs typeface="Century Gothic"/>
              </a:rPr>
              <a:t>WISH programs are in development</a:t>
            </a:r>
          </a:p>
        </p:txBody>
      </p:sp>
      <p:sp>
        <p:nvSpPr>
          <p:cNvPr id="2" name="Rectangle 1">
            <a:extLst>
              <a:ext uri="{FF2B5EF4-FFF2-40B4-BE49-F238E27FC236}">
                <a16:creationId xmlns:a16="http://schemas.microsoft.com/office/drawing/2014/main" xmlns="" id="{7FC4CA7B-53B2-4F50-A33A-C0D17F40E5F2}"/>
              </a:ext>
            </a:extLst>
          </p:cNvPr>
          <p:cNvSpPr/>
          <p:nvPr/>
        </p:nvSpPr>
        <p:spPr>
          <a:xfrm>
            <a:off x="376637" y="177059"/>
            <a:ext cx="7807808" cy="707886"/>
          </a:xfrm>
          <a:prstGeom prst="rect">
            <a:avLst/>
          </a:prstGeom>
          <a:noFill/>
          <a:ln>
            <a:noFill/>
          </a:ln>
        </p:spPr>
        <p:txBody>
          <a:bodyPr wrap="square" lIns="91440" tIns="45720" rIns="91440" bIns="45720">
            <a:spAutoFit/>
          </a:bodyPr>
          <a:lstStyle/>
          <a:p>
            <a:r>
              <a:rPr lang="en-US" sz="3600" dirty="0">
                <a:ln w="18415" cmpd="sng">
                  <a:noFill/>
                  <a:prstDash val="solid"/>
                </a:ln>
                <a:solidFill>
                  <a:srgbClr val="017E99"/>
                </a:solidFill>
                <a:latin typeface="+mj-lt"/>
                <a:ea typeface="Open Sans ExtraBold" panose="020B0906030804020204" pitchFamily="34" charset="0"/>
                <a:cs typeface="Open Sans ExtraBold" panose="020B0906030804020204" pitchFamily="34" charset="0"/>
              </a:rPr>
              <a:t>WISH</a:t>
            </a:r>
            <a:r>
              <a:rPr lang="en-US" sz="4000" dirty="0">
                <a:ln w="18415" cmpd="sng">
                  <a:noFill/>
                  <a:prstDash val="solid"/>
                </a:ln>
                <a:solidFill>
                  <a:srgbClr val="017E99"/>
                </a:solidFill>
                <a:latin typeface="+mj-lt"/>
                <a:ea typeface="Open Sans ExtraBold" panose="020B0906030804020204" pitchFamily="34" charset="0"/>
                <a:cs typeface="Open Sans ExtraBold" panose="020B0906030804020204" pitchFamily="34" charset="0"/>
              </a:rPr>
              <a:t> </a:t>
            </a:r>
            <a:r>
              <a:rPr lang="en-US" sz="2000" dirty="0">
                <a:ln w="18415" cmpd="sng">
                  <a:noFill/>
                  <a:prstDash val="solid"/>
                </a:ln>
                <a:solidFill>
                  <a:srgbClr val="017E99"/>
                </a:solidFill>
                <a:latin typeface="+mj-lt"/>
                <a:ea typeface="Open Sans ExtraBold" panose="020B0906030804020204" pitchFamily="34" charset="0"/>
                <a:cs typeface="Open Sans ExtraBold" panose="020B0906030804020204" pitchFamily="34" charset="0"/>
              </a:rPr>
              <a:t>(</a:t>
            </a:r>
            <a:r>
              <a:rPr lang="en-US" sz="2000" dirty="0">
                <a:solidFill>
                  <a:srgbClr val="017E99"/>
                </a:solidFill>
                <a:latin typeface="+mj-lt"/>
                <a:ea typeface="Open Sans" panose="020B0606030504020204" pitchFamily="34" charset="0"/>
                <a:cs typeface="Open Sans" panose="020B0606030504020204" pitchFamily="34" charset="0"/>
              </a:rPr>
              <a:t>A REAL ESTATE NGO) </a:t>
            </a:r>
            <a:endParaRPr lang="en-IN" sz="2000" dirty="0">
              <a:solidFill>
                <a:srgbClr val="017E99"/>
              </a:solidFill>
              <a:latin typeface="+mj-lt"/>
            </a:endParaRPr>
          </a:p>
        </p:txBody>
      </p:sp>
      <p:sp>
        <p:nvSpPr>
          <p:cNvPr id="9" name="Rectangle 8">
            <a:extLst>
              <a:ext uri="{FF2B5EF4-FFF2-40B4-BE49-F238E27FC236}">
                <a16:creationId xmlns:a16="http://schemas.microsoft.com/office/drawing/2014/main" xmlns="" id="{429A6A2C-890A-4151-A925-38D52A9B1A5C}"/>
              </a:ext>
            </a:extLst>
          </p:cNvPr>
          <p:cNvSpPr/>
          <p:nvPr/>
        </p:nvSpPr>
        <p:spPr>
          <a:xfrm>
            <a:off x="10408356" y="0"/>
            <a:ext cx="1225110" cy="1625600"/>
          </a:xfrm>
          <a:prstGeom prst="rect">
            <a:avLst/>
          </a:prstGeom>
          <a:solidFill>
            <a:schemeClr val="bg1"/>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n w="0"/>
              <a:solidFill>
                <a:schemeClr val="tx1"/>
              </a:solidFill>
              <a:effectLst>
                <a:outerShdw blurRad="38100" dist="19050" dir="2700000" algn="tl" rotWithShape="0">
                  <a:schemeClr val="dk1">
                    <a:alpha val="40000"/>
                  </a:schemeClr>
                </a:outerShdw>
              </a:effectLst>
            </a:endParaRPr>
          </a:p>
        </p:txBody>
      </p:sp>
      <p:pic>
        <p:nvPicPr>
          <p:cNvPr id="4" name="Picture 3">
            <a:extLst>
              <a:ext uri="{FF2B5EF4-FFF2-40B4-BE49-F238E27FC236}">
                <a16:creationId xmlns:a16="http://schemas.microsoft.com/office/drawing/2014/main" xmlns="" id="{415953B6-8864-4E15-892E-813AE7C596C6}"/>
              </a:ext>
            </a:extLst>
          </p:cNvPr>
          <p:cNvPicPr>
            <a:picLocks noChangeAspect="1"/>
          </p:cNvPicPr>
          <p:nvPr/>
        </p:nvPicPr>
        <p:blipFill>
          <a:blip r:embed="rId3"/>
          <a:stretch>
            <a:fillRect/>
          </a:stretch>
        </p:blipFill>
        <p:spPr>
          <a:xfrm>
            <a:off x="10497537" y="280719"/>
            <a:ext cx="1046748" cy="1046748"/>
          </a:xfrm>
          <a:prstGeom prst="rect">
            <a:avLst/>
          </a:prstGeom>
        </p:spPr>
      </p:pic>
    </p:spTree>
    <p:extLst>
      <p:ext uri="{BB962C8B-B14F-4D97-AF65-F5344CB8AC3E}">
        <p14:creationId xmlns:p14="http://schemas.microsoft.com/office/powerpoint/2010/main" val="403010033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80CFD4"/>
            </a:gs>
            <a:gs pos="100000">
              <a:srgbClr val="B4E2E6"/>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45B9D26E-A401-433F-8DC5-07F84B5C0C7F}"/>
              </a:ext>
            </a:extLst>
          </p:cNvPr>
          <p:cNvPicPr>
            <a:picLocks noChangeAspect="1"/>
          </p:cNvPicPr>
          <p:nvPr/>
        </p:nvPicPr>
        <p:blipFill rotWithShape="1">
          <a:blip r:embed="rId2"/>
          <a:srcRect t="12426" r="30650" b="13609"/>
          <a:stretch/>
        </p:blipFill>
        <p:spPr>
          <a:xfrm>
            <a:off x="2549477" y="0"/>
            <a:ext cx="9642523" cy="6858000"/>
          </a:xfrm>
          <a:prstGeom prst="rect">
            <a:avLst/>
          </a:prstGeom>
        </p:spPr>
      </p:pic>
      <p:sp>
        <p:nvSpPr>
          <p:cNvPr id="11" name="Rectangle 10">
            <a:extLst>
              <a:ext uri="{FF2B5EF4-FFF2-40B4-BE49-F238E27FC236}">
                <a16:creationId xmlns:a16="http://schemas.microsoft.com/office/drawing/2014/main" xmlns="" id="{434A0F3F-F92E-43EF-82B5-ADA043F83F22}"/>
              </a:ext>
            </a:extLst>
          </p:cNvPr>
          <p:cNvSpPr/>
          <p:nvPr/>
        </p:nvSpPr>
        <p:spPr>
          <a:xfrm>
            <a:off x="297614" y="916866"/>
            <a:ext cx="4342119" cy="1631216"/>
          </a:xfrm>
          <a:prstGeom prst="rect">
            <a:avLst/>
          </a:prstGeom>
          <a:noFill/>
          <a:ln>
            <a:noFill/>
          </a:ln>
        </p:spPr>
        <p:txBody>
          <a:bodyPr wrap="square" lIns="91440" tIns="45720" rIns="91440" bIns="45720">
            <a:spAutoFit/>
          </a:bodyPr>
          <a:lstStyle/>
          <a:p>
            <a:r>
              <a:rPr lang="en-US" sz="2000" dirty="0">
                <a:solidFill>
                  <a:schemeClr val="bg1"/>
                </a:solidFill>
                <a:latin typeface="+mj-lt"/>
                <a:ea typeface="Open Sans" panose="020B0606030504020204" pitchFamily="34" charset="0"/>
                <a:cs typeface="Open Sans" panose="020B0606030504020204" pitchFamily="34" charset="0"/>
              </a:rPr>
              <a:t>Empowering Women by providing pool of affordable apartment with secure neighborhood and secure housing</a:t>
            </a:r>
          </a:p>
        </p:txBody>
      </p:sp>
      <p:sp>
        <p:nvSpPr>
          <p:cNvPr id="2" name="Rectangle 1">
            <a:extLst>
              <a:ext uri="{FF2B5EF4-FFF2-40B4-BE49-F238E27FC236}">
                <a16:creationId xmlns:a16="http://schemas.microsoft.com/office/drawing/2014/main" xmlns="" id="{794E6198-A986-40E7-92EA-C9D7511DEE4E}"/>
              </a:ext>
            </a:extLst>
          </p:cNvPr>
          <p:cNvSpPr/>
          <p:nvPr/>
        </p:nvSpPr>
        <p:spPr>
          <a:xfrm>
            <a:off x="10408356" y="0"/>
            <a:ext cx="1225110" cy="1625600"/>
          </a:xfrm>
          <a:prstGeom prst="rect">
            <a:avLst/>
          </a:prstGeom>
          <a:solidFill>
            <a:schemeClr val="bg1"/>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n w="0"/>
              <a:solidFill>
                <a:schemeClr val="tx1"/>
              </a:solidFill>
              <a:effectLst>
                <a:outerShdw blurRad="38100" dist="19050" dir="2700000" algn="tl" rotWithShape="0">
                  <a:schemeClr val="dk1">
                    <a:alpha val="40000"/>
                  </a:schemeClr>
                </a:outerShdw>
              </a:effectLst>
            </a:endParaRPr>
          </a:p>
        </p:txBody>
      </p:sp>
      <p:sp>
        <p:nvSpPr>
          <p:cNvPr id="4" name="Rectangle 3">
            <a:extLst>
              <a:ext uri="{FF2B5EF4-FFF2-40B4-BE49-F238E27FC236}">
                <a16:creationId xmlns:a16="http://schemas.microsoft.com/office/drawing/2014/main" xmlns="" id="{D4E0F250-F4B6-48DF-A529-A62116FEC795}"/>
              </a:ext>
            </a:extLst>
          </p:cNvPr>
          <p:cNvSpPr/>
          <p:nvPr/>
        </p:nvSpPr>
        <p:spPr>
          <a:xfrm>
            <a:off x="297614" y="261187"/>
            <a:ext cx="7807808" cy="646331"/>
          </a:xfrm>
          <a:prstGeom prst="rect">
            <a:avLst/>
          </a:prstGeom>
          <a:noFill/>
          <a:ln>
            <a:noFill/>
          </a:ln>
        </p:spPr>
        <p:txBody>
          <a:bodyPr wrap="square" lIns="91440" tIns="45720" rIns="91440" bIns="45720">
            <a:spAutoFit/>
          </a:bodyPr>
          <a:lstStyle/>
          <a:p>
            <a:r>
              <a:rPr lang="en-US" sz="3600" dirty="0">
                <a:ln w="18415" cmpd="sng">
                  <a:noFill/>
                  <a:prstDash val="solid"/>
                </a:ln>
                <a:solidFill>
                  <a:srgbClr val="017E99"/>
                </a:solidFill>
                <a:latin typeface="+mj-lt"/>
                <a:ea typeface="Open Sans ExtraBold" panose="020B0906030804020204" pitchFamily="34" charset="0"/>
                <a:cs typeface="Open Sans ExtraBold" panose="020B0906030804020204" pitchFamily="34" charset="0"/>
              </a:rPr>
              <a:t>Vision</a:t>
            </a:r>
          </a:p>
        </p:txBody>
      </p:sp>
      <p:sp>
        <p:nvSpPr>
          <p:cNvPr id="5" name="Rectangle 4">
            <a:extLst>
              <a:ext uri="{FF2B5EF4-FFF2-40B4-BE49-F238E27FC236}">
                <a16:creationId xmlns:a16="http://schemas.microsoft.com/office/drawing/2014/main" xmlns="" id="{2AE0B52C-2694-41B6-95FD-8D004E98FE3A}"/>
              </a:ext>
            </a:extLst>
          </p:cNvPr>
          <p:cNvSpPr/>
          <p:nvPr/>
        </p:nvSpPr>
        <p:spPr>
          <a:xfrm>
            <a:off x="297615" y="3719438"/>
            <a:ext cx="3868554" cy="707886"/>
          </a:xfrm>
          <a:prstGeom prst="rect">
            <a:avLst/>
          </a:prstGeom>
          <a:noFill/>
          <a:ln>
            <a:noFill/>
          </a:ln>
        </p:spPr>
        <p:txBody>
          <a:bodyPr wrap="square" lIns="91440" tIns="45720" rIns="91440" bIns="45720">
            <a:spAutoFit/>
          </a:bodyPr>
          <a:lstStyle/>
          <a:p>
            <a:r>
              <a:rPr lang="en-US" sz="2000" dirty="0">
                <a:solidFill>
                  <a:schemeClr val="bg1"/>
                </a:solidFill>
                <a:latin typeface="+mj-lt"/>
                <a:ea typeface="Open Sans" panose="020B0606030504020204" pitchFamily="34" charset="0"/>
                <a:cs typeface="Open Sans" panose="020B0606030504020204" pitchFamily="34" charset="0"/>
              </a:rPr>
              <a:t>To provide housing for all women in INDIA by 2025</a:t>
            </a:r>
          </a:p>
        </p:txBody>
      </p:sp>
      <p:sp>
        <p:nvSpPr>
          <p:cNvPr id="7" name="Rectangle 6">
            <a:extLst>
              <a:ext uri="{FF2B5EF4-FFF2-40B4-BE49-F238E27FC236}">
                <a16:creationId xmlns:a16="http://schemas.microsoft.com/office/drawing/2014/main" xmlns="" id="{C20707CF-FCE5-49CA-BD8F-E20EF4E3C629}"/>
              </a:ext>
            </a:extLst>
          </p:cNvPr>
          <p:cNvSpPr/>
          <p:nvPr/>
        </p:nvSpPr>
        <p:spPr>
          <a:xfrm>
            <a:off x="297614" y="3002881"/>
            <a:ext cx="2818687" cy="646331"/>
          </a:xfrm>
          <a:prstGeom prst="rect">
            <a:avLst/>
          </a:prstGeom>
          <a:noFill/>
          <a:ln>
            <a:noFill/>
          </a:ln>
        </p:spPr>
        <p:txBody>
          <a:bodyPr wrap="square" lIns="91440" tIns="45720" rIns="91440" bIns="45720">
            <a:spAutoFit/>
          </a:bodyPr>
          <a:lstStyle/>
          <a:p>
            <a:r>
              <a:rPr lang="en-US" sz="3600" dirty="0">
                <a:ln w="18415" cmpd="sng">
                  <a:noFill/>
                  <a:prstDash val="solid"/>
                </a:ln>
                <a:solidFill>
                  <a:srgbClr val="017E99"/>
                </a:solidFill>
                <a:latin typeface="+mj-lt"/>
                <a:ea typeface="Open Sans ExtraBold" panose="020B0906030804020204" pitchFamily="34" charset="0"/>
                <a:cs typeface="Open Sans ExtraBold" panose="020B0906030804020204" pitchFamily="34" charset="0"/>
              </a:rPr>
              <a:t>Mission</a:t>
            </a:r>
          </a:p>
        </p:txBody>
      </p:sp>
      <p:sp>
        <p:nvSpPr>
          <p:cNvPr id="19" name="Rectangle 18">
            <a:extLst>
              <a:ext uri="{FF2B5EF4-FFF2-40B4-BE49-F238E27FC236}">
                <a16:creationId xmlns:a16="http://schemas.microsoft.com/office/drawing/2014/main" xmlns="" id="{AF58BE1F-7085-4E51-A1F7-4EAC8209EF55}"/>
              </a:ext>
            </a:extLst>
          </p:cNvPr>
          <p:cNvSpPr/>
          <p:nvPr/>
        </p:nvSpPr>
        <p:spPr>
          <a:xfrm>
            <a:off x="297615" y="5854137"/>
            <a:ext cx="3868554" cy="400110"/>
          </a:xfrm>
          <a:prstGeom prst="rect">
            <a:avLst/>
          </a:prstGeom>
          <a:noFill/>
          <a:ln>
            <a:noFill/>
          </a:ln>
        </p:spPr>
        <p:txBody>
          <a:bodyPr wrap="square" lIns="91440" tIns="45720" rIns="91440" bIns="45720">
            <a:spAutoFit/>
          </a:bodyPr>
          <a:lstStyle/>
          <a:p>
            <a:r>
              <a:rPr lang="en-US" sz="2000" dirty="0">
                <a:solidFill>
                  <a:schemeClr val="bg1"/>
                </a:solidFill>
                <a:latin typeface="+mj-lt"/>
                <a:ea typeface="Open Sans" panose="020B0606030504020204" pitchFamily="34" charset="0"/>
                <a:cs typeface="Open Sans" panose="020B0606030504020204" pitchFamily="34" charset="0"/>
              </a:rPr>
              <a:t>To serve the humanity</a:t>
            </a:r>
          </a:p>
        </p:txBody>
      </p:sp>
      <p:sp>
        <p:nvSpPr>
          <p:cNvPr id="21" name="Rectangle 20">
            <a:extLst>
              <a:ext uri="{FF2B5EF4-FFF2-40B4-BE49-F238E27FC236}">
                <a16:creationId xmlns:a16="http://schemas.microsoft.com/office/drawing/2014/main" xmlns="" id="{A4C74918-6FAD-4780-B900-5BA9773407FD}"/>
              </a:ext>
            </a:extLst>
          </p:cNvPr>
          <p:cNvSpPr/>
          <p:nvPr/>
        </p:nvSpPr>
        <p:spPr>
          <a:xfrm>
            <a:off x="297614" y="5138939"/>
            <a:ext cx="2818687" cy="646331"/>
          </a:xfrm>
          <a:prstGeom prst="rect">
            <a:avLst/>
          </a:prstGeom>
          <a:noFill/>
          <a:ln>
            <a:noFill/>
          </a:ln>
        </p:spPr>
        <p:txBody>
          <a:bodyPr wrap="square" lIns="91440" tIns="45720" rIns="91440" bIns="45720">
            <a:spAutoFit/>
          </a:bodyPr>
          <a:lstStyle/>
          <a:p>
            <a:r>
              <a:rPr lang="en-US" sz="3600" dirty="0">
                <a:ln w="18415" cmpd="sng">
                  <a:noFill/>
                  <a:prstDash val="solid"/>
                </a:ln>
                <a:solidFill>
                  <a:srgbClr val="017E99"/>
                </a:solidFill>
                <a:latin typeface="+mj-lt"/>
                <a:ea typeface="Open Sans ExtraBold" panose="020B0906030804020204" pitchFamily="34" charset="0"/>
                <a:cs typeface="Open Sans ExtraBold" panose="020B0906030804020204" pitchFamily="34" charset="0"/>
              </a:rPr>
              <a:t>Purpose</a:t>
            </a:r>
          </a:p>
        </p:txBody>
      </p:sp>
      <p:pic>
        <p:nvPicPr>
          <p:cNvPr id="6" name="Picture 5">
            <a:extLst>
              <a:ext uri="{FF2B5EF4-FFF2-40B4-BE49-F238E27FC236}">
                <a16:creationId xmlns:a16="http://schemas.microsoft.com/office/drawing/2014/main" xmlns="" id="{8B732252-C5F1-49B8-AD4C-D097D18BE31A}"/>
              </a:ext>
            </a:extLst>
          </p:cNvPr>
          <p:cNvPicPr>
            <a:picLocks noChangeAspect="1"/>
          </p:cNvPicPr>
          <p:nvPr/>
        </p:nvPicPr>
        <p:blipFill>
          <a:blip r:embed="rId3"/>
          <a:stretch>
            <a:fillRect/>
          </a:stretch>
        </p:blipFill>
        <p:spPr>
          <a:xfrm>
            <a:off x="10497537" y="280719"/>
            <a:ext cx="1046748" cy="1046748"/>
          </a:xfrm>
          <a:prstGeom prst="rect">
            <a:avLst/>
          </a:prstGeom>
        </p:spPr>
      </p:pic>
    </p:spTree>
    <p:extLst>
      <p:ext uri="{BB962C8B-B14F-4D97-AF65-F5344CB8AC3E}">
        <p14:creationId xmlns:p14="http://schemas.microsoft.com/office/powerpoint/2010/main" val="340967293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80CFD4"/>
            </a:gs>
            <a:gs pos="100000">
              <a:srgbClr val="B4E2E6"/>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25E0A466-9E74-4E5C-BC0D-2697B669E2AD}"/>
              </a:ext>
            </a:extLst>
          </p:cNvPr>
          <p:cNvSpPr/>
          <p:nvPr/>
        </p:nvSpPr>
        <p:spPr>
          <a:xfrm>
            <a:off x="744627" y="995153"/>
            <a:ext cx="8128440" cy="1938992"/>
          </a:xfrm>
          <a:prstGeom prst="rect">
            <a:avLst/>
          </a:prstGeom>
          <a:noFill/>
          <a:ln>
            <a:noFill/>
          </a:ln>
        </p:spPr>
        <p:txBody>
          <a:bodyPr wrap="square" lIns="91440" tIns="45720" rIns="91440" bIns="45720">
            <a:spAutoFit/>
          </a:bodyPr>
          <a:lstStyle/>
          <a:p>
            <a:pPr marL="285750" indent="-285750">
              <a:buFont typeface="Wingdings" panose="05000000000000000000" pitchFamily="2" charset="2"/>
              <a:buChar char="ü"/>
            </a:pPr>
            <a:r>
              <a:rPr lang="en-US" sz="2000" dirty="0">
                <a:solidFill>
                  <a:schemeClr val="tx1">
                    <a:lumMod val="65000"/>
                    <a:lumOff val="35000"/>
                  </a:schemeClr>
                </a:solidFill>
              </a:rPr>
              <a:t>Generally in any Indian family when there is a son and a daughter. While buying a property first preference is always given to son and it is always bought on sons name. We at WISH want to change this Mindset of the society and practice gender equality and set a case study for future young generations to come</a:t>
            </a:r>
            <a:endParaRPr lang="en-US" sz="2000" dirty="0">
              <a:solidFill>
                <a:schemeClr val="tx1">
                  <a:lumMod val="65000"/>
                  <a:lumOff val="35000"/>
                </a:schemeClr>
              </a:solidFill>
              <a:latin typeface="Century Gothic"/>
              <a:ea typeface="Open Sans" panose="020B0606030504020204" pitchFamily="34" charset="0"/>
              <a:cs typeface="Century Gothic"/>
            </a:endParaRPr>
          </a:p>
        </p:txBody>
      </p:sp>
      <p:sp>
        <p:nvSpPr>
          <p:cNvPr id="2" name="Rectangle 1">
            <a:extLst>
              <a:ext uri="{FF2B5EF4-FFF2-40B4-BE49-F238E27FC236}">
                <a16:creationId xmlns:a16="http://schemas.microsoft.com/office/drawing/2014/main" xmlns="" id="{7FC4CA7B-53B2-4F50-A33A-C0D17F40E5F2}"/>
              </a:ext>
            </a:extLst>
          </p:cNvPr>
          <p:cNvSpPr/>
          <p:nvPr/>
        </p:nvSpPr>
        <p:spPr>
          <a:xfrm>
            <a:off x="376637" y="177059"/>
            <a:ext cx="7807808" cy="646331"/>
          </a:xfrm>
          <a:prstGeom prst="rect">
            <a:avLst/>
          </a:prstGeom>
          <a:noFill/>
          <a:ln>
            <a:noFill/>
          </a:ln>
        </p:spPr>
        <p:txBody>
          <a:bodyPr wrap="square" lIns="91440" tIns="45720" rIns="91440" bIns="45720">
            <a:spAutoFit/>
          </a:bodyPr>
          <a:lstStyle/>
          <a:p>
            <a:r>
              <a:rPr lang="en-US" sz="3600" dirty="0">
                <a:ln w="18415" cmpd="sng">
                  <a:noFill/>
                  <a:prstDash val="solid"/>
                </a:ln>
                <a:solidFill>
                  <a:srgbClr val="017E99"/>
                </a:solidFill>
                <a:latin typeface="+mj-lt"/>
                <a:ea typeface="Open Sans ExtraBold" panose="020B0906030804020204" pitchFamily="34" charset="0"/>
                <a:cs typeface="Open Sans ExtraBold" panose="020B0906030804020204" pitchFamily="34" charset="0"/>
              </a:rPr>
              <a:t>Changing the Mindset</a:t>
            </a:r>
            <a:endParaRPr lang="en-IN" sz="2000" dirty="0">
              <a:solidFill>
                <a:srgbClr val="017E99"/>
              </a:solidFill>
              <a:latin typeface="+mj-lt"/>
            </a:endParaRPr>
          </a:p>
        </p:txBody>
      </p:sp>
      <p:sp>
        <p:nvSpPr>
          <p:cNvPr id="9" name="Rectangle 8">
            <a:extLst>
              <a:ext uri="{FF2B5EF4-FFF2-40B4-BE49-F238E27FC236}">
                <a16:creationId xmlns:a16="http://schemas.microsoft.com/office/drawing/2014/main" xmlns="" id="{429A6A2C-890A-4151-A925-38D52A9B1A5C}"/>
              </a:ext>
            </a:extLst>
          </p:cNvPr>
          <p:cNvSpPr/>
          <p:nvPr/>
        </p:nvSpPr>
        <p:spPr>
          <a:xfrm>
            <a:off x="10408356" y="0"/>
            <a:ext cx="1225110" cy="1625600"/>
          </a:xfrm>
          <a:prstGeom prst="rect">
            <a:avLst/>
          </a:prstGeom>
          <a:solidFill>
            <a:schemeClr val="bg1"/>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n w="0"/>
              <a:solidFill>
                <a:schemeClr val="tx1"/>
              </a:solidFill>
              <a:effectLst>
                <a:outerShdw blurRad="38100" dist="19050" dir="2700000" algn="tl" rotWithShape="0">
                  <a:schemeClr val="dk1">
                    <a:alpha val="40000"/>
                  </a:schemeClr>
                </a:outerShdw>
              </a:effectLst>
            </a:endParaRPr>
          </a:p>
        </p:txBody>
      </p:sp>
      <p:pic>
        <p:nvPicPr>
          <p:cNvPr id="4" name="Picture 3">
            <a:extLst>
              <a:ext uri="{FF2B5EF4-FFF2-40B4-BE49-F238E27FC236}">
                <a16:creationId xmlns:a16="http://schemas.microsoft.com/office/drawing/2014/main" xmlns="" id="{415953B6-8864-4E15-892E-813AE7C596C6}"/>
              </a:ext>
            </a:extLst>
          </p:cNvPr>
          <p:cNvPicPr>
            <a:picLocks noChangeAspect="1"/>
          </p:cNvPicPr>
          <p:nvPr/>
        </p:nvPicPr>
        <p:blipFill>
          <a:blip r:embed="rId2"/>
          <a:stretch>
            <a:fillRect/>
          </a:stretch>
        </p:blipFill>
        <p:spPr>
          <a:xfrm>
            <a:off x="10497537" y="280719"/>
            <a:ext cx="1046748" cy="1046748"/>
          </a:xfrm>
          <a:prstGeom prst="rect">
            <a:avLst/>
          </a:prstGeom>
        </p:spPr>
      </p:pic>
      <p:pic>
        <p:nvPicPr>
          <p:cNvPr id="5" name="Picture 4">
            <a:extLst>
              <a:ext uri="{FF2B5EF4-FFF2-40B4-BE49-F238E27FC236}">
                <a16:creationId xmlns:a16="http://schemas.microsoft.com/office/drawing/2014/main" xmlns="" id="{EA32AC53-8AC1-4E1F-8C44-CFA2BF9CD94C}"/>
              </a:ext>
            </a:extLst>
          </p:cNvPr>
          <p:cNvPicPr>
            <a:picLocks noChangeAspect="1"/>
          </p:cNvPicPr>
          <p:nvPr/>
        </p:nvPicPr>
        <p:blipFill>
          <a:blip r:embed="rId3"/>
          <a:stretch>
            <a:fillRect/>
          </a:stretch>
        </p:blipFill>
        <p:spPr>
          <a:xfrm>
            <a:off x="2022239" y="2536372"/>
            <a:ext cx="7984261" cy="4590217"/>
          </a:xfrm>
          <a:prstGeom prst="rect">
            <a:avLst/>
          </a:prstGeom>
        </p:spPr>
      </p:pic>
    </p:spTree>
    <p:extLst>
      <p:ext uri="{BB962C8B-B14F-4D97-AF65-F5344CB8AC3E}">
        <p14:creationId xmlns:p14="http://schemas.microsoft.com/office/powerpoint/2010/main" val="212898121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xmlns="" id="{2B4416D9-CF96-424C-9812-8CF5BE88E3BB}"/>
              </a:ext>
            </a:extLst>
          </p:cNvPr>
          <p:cNvPicPr>
            <a:picLocks noChangeAspect="1"/>
          </p:cNvPicPr>
          <p:nvPr/>
        </p:nvPicPr>
        <p:blipFill rotWithShape="1">
          <a:blip r:embed="rId2"/>
          <a:srcRect b="7102"/>
          <a:stretch/>
        </p:blipFill>
        <p:spPr>
          <a:xfrm>
            <a:off x="941751" y="507603"/>
            <a:ext cx="10308497" cy="6384264"/>
          </a:xfrm>
          <a:prstGeom prst="rect">
            <a:avLst/>
          </a:prstGeom>
        </p:spPr>
      </p:pic>
      <p:sp>
        <p:nvSpPr>
          <p:cNvPr id="15" name="Rectangle 14">
            <a:extLst>
              <a:ext uri="{FF2B5EF4-FFF2-40B4-BE49-F238E27FC236}">
                <a16:creationId xmlns:a16="http://schemas.microsoft.com/office/drawing/2014/main" xmlns="" id="{8C5D30A6-06A3-4025-B869-5E235B7CCFA1}"/>
              </a:ext>
            </a:extLst>
          </p:cNvPr>
          <p:cNvSpPr/>
          <p:nvPr/>
        </p:nvSpPr>
        <p:spPr>
          <a:xfrm>
            <a:off x="10408356" y="0"/>
            <a:ext cx="1225110" cy="1625600"/>
          </a:xfrm>
          <a:prstGeom prst="rect">
            <a:avLst/>
          </a:prstGeom>
          <a:solidFill>
            <a:schemeClr val="bg1"/>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ln w="0"/>
              <a:solidFill>
                <a:schemeClr val="tx1"/>
              </a:solidFill>
              <a:effectLst>
                <a:outerShdw blurRad="38100" dist="19050" dir="2700000" algn="tl" rotWithShape="0">
                  <a:schemeClr val="dk1">
                    <a:alpha val="40000"/>
                  </a:schemeClr>
                </a:outerShdw>
              </a:effectLst>
            </a:endParaRPr>
          </a:p>
        </p:txBody>
      </p:sp>
      <p:sp>
        <p:nvSpPr>
          <p:cNvPr id="35" name="Rectangle 34">
            <a:extLst>
              <a:ext uri="{FF2B5EF4-FFF2-40B4-BE49-F238E27FC236}">
                <a16:creationId xmlns:a16="http://schemas.microsoft.com/office/drawing/2014/main" xmlns="" id="{99946D14-2D0B-4823-BBF4-E4537727E52E}"/>
              </a:ext>
            </a:extLst>
          </p:cNvPr>
          <p:cNvSpPr/>
          <p:nvPr/>
        </p:nvSpPr>
        <p:spPr>
          <a:xfrm>
            <a:off x="286326" y="247447"/>
            <a:ext cx="11619346" cy="6384264"/>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6" name="Rectangle 55">
            <a:extLst>
              <a:ext uri="{FF2B5EF4-FFF2-40B4-BE49-F238E27FC236}">
                <a16:creationId xmlns:a16="http://schemas.microsoft.com/office/drawing/2014/main" xmlns="" id="{D22AAD95-3E67-4CE7-83C3-FFDCB3CB50C1}"/>
              </a:ext>
            </a:extLst>
          </p:cNvPr>
          <p:cNvSpPr/>
          <p:nvPr/>
        </p:nvSpPr>
        <p:spPr>
          <a:xfrm>
            <a:off x="263747" y="157667"/>
            <a:ext cx="7807808" cy="646331"/>
          </a:xfrm>
          <a:prstGeom prst="rect">
            <a:avLst/>
          </a:prstGeom>
          <a:noFill/>
          <a:ln>
            <a:noFill/>
          </a:ln>
        </p:spPr>
        <p:txBody>
          <a:bodyPr wrap="square" lIns="91440" tIns="45720" rIns="91440" bIns="45720">
            <a:spAutoFit/>
          </a:bodyPr>
          <a:lstStyle/>
          <a:p>
            <a:r>
              <a:rPr lang="en-US" sz="3600" dirty="0">
                <a:ln w="18415" cmpd="sng">
                  <a:noFill/>
                  <a:prstDash val="solid"/>
                </a:ln>
                <a:solidFill>
                  <a:srgbClr val="017E99"/>
                </a:solidFill>
                <a:latin typeface="+mj-lt"/>
                <a:ea typeface="Open Sans ExtraBold" panose="020B0906030804020204" pitchFamily="34" charset="0"/>
                <a:cs typeface="Open Sans ExtraBold" panose="020B0906030804020204" pitchFamily="34" charset="0"/>
              </a:rPr>
              <a:t>Global Presence</a:t>
            </a:r>
          </a:p>
        </p:txBody>
      </p:sp>
      <p:pic>
        <p:nvPicPr>
          <p:cNvPr id="2" name="Picture 1">
            <a:extLst>
              <a:ext uri="{FF2B5EF4-FFF2-40B4-BE49-F238E27FC236}">
                <a16:creationId xmlns:a16="http://schemas.microsoft.com/office/drawing/2014/main" xmlns="" id="{AEEC26A9-7777-47FB-BA41-EF82722024DF}"/>
              </a:ext>
            </a:extLst>
          </p:cNvPr>
          <p:cNvPicPr>
            <a:picLocks noChangeAspect="1"/>
          </p:cNvPicPr>
          <p:nvPr/>
        </p:nvPicPr>
        <p:blipFill>
          <a:blip r:embed="rId3"/>
          <a:stretch>
            <a:fillRect/>
          </a:stretch>
        </p:blipFill>
        <p:spPr>
          <a:xfrm>
            <a:off x="10497537" y="280719"/>
            <a:ext cx="1046748" cy="1046748"/>
          </a:xfrm>
          <a:prstGeom prst="rect">
            <a:avLst/>
          </a:prstGeom>
        </p:spPr>
      </p:pic>
    </p:spTree>
    <p:extLst>
      <p:ext uri="{BB962C8B-B14F-4D97-AF65-F5344CB8AC3E}">
        <p14:creationId xmlns:p14="http://schemas.microsoft.com/office/powerpoint/2010/main" val="379101564"/>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xmlns=""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TM02900722[[fn=Ion Boardroom]]</Template>
  <TotalTime>2314</TotalTime>
  <Words>1149</Words>
  <Application>Microsoft Macintosh PowerPoint</Application>
  <PresentationFormat>Custom</PresentationFormat>
  <Paragraphs>159</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Ion Boardroom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Dawood Manikiya</dc:creator>
  <cp:lastModifiedBy>Apple</cp:lastModifiedBy>
  <cp:revision>120</cp:revision>
  <dcterms:created xsi:type="dcterms:W3CDTF">2020-07-19T15:48:36Z</dcterms:created>
  <dcterms:modified xsi:type="dcterms:W3CDTF">2020-07-22T10:52:03Z</dcterms:modified>
</cp:coreProperties>
</file>